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</p:sldMasterIdLst>
  <p:notesMasterIdLst>
    <p:notesMasterId r:id="rId10"/>
  </p:notesMasterIdLst>
  <p:sldIdLst>
    <p:sldId id="256" r:id="rId2"/>
    <p:sldId id="261" r:id="rId3"/>
    <p:sldId id="257" r:id="rId4"/>
    <p:sldId id="258" r:id="rId5"/>
    <p:sldId id="263" r:id="rId6"/>
    <p:sldId id="259" r:id="rId7"/>
    <p:sldId id="260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32" autoAdjust="0"/>
    <p:restoredTop sz="64238" autoAdjust="0"/>
  </p:normalViewPr>
  <p:slideViewPr>
    <p:cSldViewPr snapToGrid="0">
      <p:cViewPr varScale="1">
        <p:scale>
          <a:sx n="43" d="100"/>
          <a:sy n="43" d="100"/>
        </p:scale>
        <p:origin x="146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73E1F8-8C3B-46E5-A5A5-185CC1171BF5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085E827-DEDF-4856-B9C7-DAAB2B47F828}">
      <dgm:prSet/>
      <dgm:spPr/>
      <dgm:t>
        <a:bodyPr/>
        <a:lstStyle/>
        <a:p>
          <a:r>
            <a:rPr lang="en-US" b="0" i="0"/>
            <a:t>Arbeidsplass</a:t>
          </a:r>
          <a:endParaRPr lang="en-US"/>
        </a:p>
      </dgm:t>
    </dgm:pt>
    <dgm:pt modelId="{3A5FF70B-02EB-4511-B243-E3613E6BB6E9}" type="parTrans" cxnId="{3BC10263-02AF-41D2-935D-9BD99974A03D}">
      <dgm:prSet/>
      <dgm:spPr/>
      <dgm:t>
        <a:bodyPr/>
        <a:lstStyle/>
        <a:p>
          <a:endParaRPr lang="en-US"/>
        </a:p>
      </dgm:t>
    </dgm:pt>
    <dgm:pt modelId="{41A46E89-CD68-4D04-A4FF-94CB65B6324D}" type="sibTrans" cxnId="{3BC10263-02AF-41D2-935D-9BD99974A03D}">
      <dgm:prSet/>
      <dgm:spPr/>
      <dgm:t>
        <a:bodyPr/>
        <a:lstStyle/>
        <a:p>
          <a:endParaRPr lang="en-US"/>
        </a:p>
      </dgm:t>
    </dgm:pt>
    <dgm:pt modelId="{1C55C7B6-5EDD-4E6E-B0C9-5BDD28A6B4FE}">
      <dgm:prSet/>
      <dgm:spPr/>
      <dgm:t>
        <a:bodyPr/>
        <a:lstStyle/>
        <a:p>
          <a:r>
            <a:rPr lang="en-US" b="0" i="0" dirty="0" err="1"/>
            <a:t>Arbeidsmiljø</a:t>
          </a:r>
          <a:endParaRPr lang="en-US" dirty="0"/>
        </a:p>
      </dgm:t>
    </dgm:pt>
    <dgm:pt modelId="{B8A40F85-703E-440F-8A30-D6A5C1F3C689}" type="parTrans" cxnId="{CEC4C9AB-9C4B-499F-B3B7-E27247497823}">
      <dgm:prSet/>
      <dgm:spPr/>
      <dgm:t>
        <a:bodyPr/>
        <a:lstStyle/>
        <a:p>
          <a:endParaRPr lang="en-US"/>
        </a:p>
      </dgm:t>
    </dgm:pt>
    <dgm:pt modelId="{7C0E2084-656E-48A6-90D7-25945F4CA222}" type="sibTrans" cxnId="{CEC4C9AB-9C4B-499F-B3B7-E27247497823}">
      <dgm:prSet/>
      <dgm:spPr/>
      <dgm:t>
        <a:bodyPr/>
        <a:lstStyle/>
        <a:p>
          <a:endParaRPr lang="en-US"/>
        </a:p>
      </dgm:t>
    </dgm:pt>
    <dgm:pt modelId="{9915BE69-0096-47A7-97E7-EA817187A4CB}">
      <dgm:prSet/>
      <dgm:spPr/>
      <dgm:t>
        <a:bodyPr/>
        <a:lstStyle/>
        <a:p>
          <a:r>
            <a:rPr lang="en-US" b="0" i="0"/>
            <a:t>Arbeidsoppgaver</a:t>
          </a:r>
          <a:endParaRPr lang="en-US"/>
        </a:p>
      </dgm:t>
    </dgm:pt>
    <dgm:pt modelId="{E0DBA416-30A4-4664-A9B7-ED04A37FA586}" type="parTrans" cxnId="{F96F512F-0B6C-4ECE-B888-A07A88175D45}">
      <dgm:prSet/>
      <dgm:spPr/>
      <dgm:t>
        <a:bodyPr/>
        <a:lstStyle/>
        <a:p>
          <a:endParaRPr lang="en-US"/>
        </a:p>
      </dgm:t>
    </dgm:pt>
    <dgm:pt modelId="{BE49014D-E15D-4825-BBEA-076F9CE203AF}" type="sibTrans" cxnId="{F96F512F-0B6C-4ECE-B888-A07A88175D45}">
      <dgm:prSet/>
      <dgm:spPr/>
      <dgm:t>
        <a:bodyPr/>
        <a:lstStyle/>
        <a:p>
          <a:endParaRPr lang="en-US"/>
        </a:p>
      </dgm:t>
    </dgm:pt>
    <dgm:pt modelId="{D50263EC-A9DE-4964-9845-DBE735690291}" type="pres">
      <dgm:prSet presAssocID="{C573E1F8-8C3B-46E5-A5A5-185CC1171BF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6B8AECB-0A6C-4275-8D1D-2416AB98536F}" type="pres">
      <dgm:prSet presAssocID="{C085E827-DEDF-4856-B9C7-DAAB2B47F828}" presName="hierRoot1" presStyleCnt="0"/>
      <dgm:spPr/>
    </dgm:pt>
    <dgm:pt modelId="{B5A1FEB4-DB2A-4A11-898F-9407569911D7}" type="pres">
      <dgm:prSet presAssocID="{C085E827-DEDF-4856-B9C7-DAAB2B47F828}" presName="composite" presStyleCnt="0"/>
      <dgm:spPr/>
    </dgm:pt>
    <dgm:pt modelId="{5155AD69-1ADC-4BA8-8ADF-B842DCF9EA3F}" type="pres">
      <dgm:prSet presAssocID="{C085E827-DEDF-4856-B9C7-DAAB2B47F828}" presName="background" presStyleLbl="node0" presStyleIdx="0" presStyleCnt="3"/>
      <dgm:spPr/>
    </dgm:pt>
    <dgm:pt modelId="{9CDF469F-918F-47E2-8638-B410CA65CFC7}" type="pres">
      <dgm:prSet presAssocID="{C085E827-DEDF-4856-B9C7-DAAB2B47F828}" presName="text" presStyleLbl="fgAcc0" presStyleIdx="0" presStyleCnt="3">
        <dgm:presLayoutVars>
          <dgm:chPref val="3"/>
        </dgm:presLayoutVars>
      </dgm:prSet>
      <dgm:spPr/>
    </dgm:pt>
    <dgm:pt modelId="{33199099-8EE2-4A5F-9A2F-663138708598}" type="pres">
      <dgm:prSet presAssocID="{C085E827-DEDF-4856-B9C7-DAAB2B47F828}" presName="hierChild2" presStyleCnt="0"/>
      <dgm:spPr/>
    </dgm:pt>
    <dgm:pt modelId="{CD26B006-A947-429D-9AB1-92BBEC83190B}" type="pres">
      <dgm:prSet presAssocID="{1C55C7B6-5EDD-4E6E-B0C9-5BDD28A6B4FE}" presName="hierRoot1" presStyleCnt="0"/>
      <dgm:spPr/>
    </dgm:pt>
    <dgm:pt modelId="{BBE8D044-9999-4FFC-9E70-30928D1BC85C}" type="pres">
      <dgm:prSet presAssocID="{1C55C7B6-5EDD-4E6E-B0C9-5BDD28A6B4FE}" presName="composite" presStyleCnt="0"/>
      <dgm:spPr/>
    </dgm:pt>
    <dgm:pt modelId="{43E5EAD2-EAFE-468B-9F0A-17739ECDE4D8}" type="pres">
      <dgm:prSet presAssocID="{1C55C7B6-5EDD-4E6E-B0C9-5BDD28A6B4FE}" presName="background" presStyleLbl="node0" presStyleIdx="1" presStyleCnt="3"/>
      <dgm:spPr/>
    </dgm:pt>
    <dgm:pt modelId="{16E376B9-12EB-4A16-9891-378E8EB56145}" type="pres">
      <dgm:prSet presAssocID="{1C55C7B6-5EDD-4E6E-B0C9-5BDD28A6B4FE}" presName="text" presStyleLbl="fgAcc0" presStyleIdx="1" presStyleCnt="3">
        <dgm:presLayoutVars>
          <dgm:chPref val="3"/>
        </dgm:presLayoutVars>
      </dgm:prSet>
      <dgm:spPr/>
    </dgm:pt>
    <dgm:pt modelId="{BD373121-DABE-409A-BAC7-DE9DCC5CC3DE}" type="pres">
      <dgm:prSet presAssocID="{1C55C7B6-5EDD-4E6E-B0C9-5BDD28A6B4FE}" presName="hierChild2" presStyleCnt="0"/>
      <dgm:spPr/>
    </dgm:pt>
    <dgm:pt modelId="{CB9D8CAC-0995-48B6-99E6-7321AFA0EB41}" type="pres">
      <dgm:prSet presAssocID="{9915BE69-0096-47A7-97E7-EA817187A4CB}" presName="hierRoot1" presStyleCnt="0"/>
      <dgm:spPr/>
    </dgm:pt>
    <dgm:pt modelId="{AB40B54E-BA3E-49A9-8510-6D7EDA8BC3BE}" type="pres">
      <dgm:prSet presAssocID="{9915BE69-0096-47A7-97E7-EA817187A4CB}" presName="composite" presStyleCnt="0"/>
      <dgm:spPr/>
    </dgm:pt>
    <dgm:pt modelId="{F1CD3B81-32B8-4D7D-89EE-69EC2F9A87E1}" type="pres">
      <dgm:prSet presAssocID="{9915BE69-0096-47A7-97E7-EA817187A4CB}" presName="background" presStyleLbl="node0" presStyleIdx="2" presStyleCnt="3"/>
      <dgm:spPr/>
    </dgm:pt>
    <dgm:pt modelId="{BA35F63D-969B-42A5-8369-CB81565131F8}" type="pres">
      <dgm:prSet presAssocID="{9915BE69-0096-47A7-97E7-EA817187A4CB}" presName="text" presStyleLbl="fgAcc0" presStyleIdx="2" presStyleCnt="3">
        <dgm:presLayoutVars>
          <dgm:chPref val="3"/>
        </dgm:presLayoutVars>
      </dgm:prSet>
      <dgm:spPr/>
    </dgm:pt>
    <dgm:pt modelId="{432C989D-1367-4FED-BAF1-E3624AE2C8A4}" type="pres">
      <dgm:prSet presAssocID="{9915BE69-0096-47A7-97E7-EA817187A4CB}" presName="hierChild2" presStyleCnt="0"/>
      <dgm:spPr/>
    </dgm:pt>
  </dgm:ptLst>
  <dgm:cxnLst>
    <dgm:cxn modelId="{F96F512F-0B6C-4ECE-B888-A07A88175D45}" srcId="{C573E1F8-8C3B-46E5-A5A5-185CC1171BF5}" destId="{9915BE69-0096-47A7-97E7-EA817187A4CB}" srcOrd="2" destOrd="0" parTransId="{E0DBA416-30A4-4664-A9B7-ED04A37FA586}" sibTransId="{BE49014D-E15D-4825-BBEA-076F9CE203AF}"/>
    <dgm:cxn modelId="{0AE7555F-B183-4BE7-9EB6-7CEBC6CCEA68}" type="presOf" srcId="{9915BE69-0096-47A7-97E7-EA817187A4CB}" destId="{BA35F63D-969B-42A5-8369-CB81565131F8}" srcOrd="0" destOrd="0" presId="urn:microsoft.com/office/officeart/2005/8/layout/hierarchy1"/>
    <dgm:cxn modelId="{3BC10263-02AF-41D2-935D-9BD99974A03D}" srcId="{C573E1F8-8C3B-46E5-A5A5-185CC1171BF5}" destId="{C085E827-DEDF-4856-B9C7-DAAB2B47F828}" srcOrd="0" destOrd="0" parTransId="{3A5FF70B-02EB-4511-B243-E3613E6BB6E9}" sibTransId="{41A46E89-CD68-4D04-A4FF-94CB65B6324D}"/>
    <dgm:cxn modelId="{97926350-B5A4-45ED-A22B-822290F373F6}" type="presOf" srcId="{C085E827-DEDF-4856-B9C7-DAAB2B47F828}" destId="{9CDF469F-918F-47E2-8638-B410CA65CFC7}" srcOrd="0" destOrd="0" presId="urn:microsoft.com/office/officeart/2005/8/layout/hierarchy1"/>
    <dgm:cxn modelId="{650F7772-1169-4793-B08E-6D6C801AC3FA}" type="presOf" srcId="{1C55C7B6-5EDD-4E6E-B0C9-5BDD28A6B4FE}" destId="{16E376B9-12EB-4A16-9891-378E8EB56145}" srcOrd="0" destOrd="0" presId="urn:microsoft.com/office/officeart/2005/8/layout/hierarchy1"/>
    <dgm:cxn modelId="{BC65FEA5-D12C-4FAF-ADF0-D0F3FBA1DFCE}" type="presOf" srcId="{C573E1F8-8C3B-46E5-A5A5-185CC1171BF5}" destId="{D50263EC-A9DE-4964-9845-DBE735690291}" srcOrd="0" destOrd="0" presId="urn:microsoft.com/office/officeart/2005/8/layout/hierarchy1"/>
    <dgm:cxn modelId="{CEC4C9AB-9C4B-499F-B3B7-E27247497823}" srcId="{C573E1F8-8C3B-46E5-A5A5-185CC1171BF5}" destId="{1C55C7B6-5EDD-4E6E-B0C9-5BDD28A6B4FE}" srcOrd="1" destOrd="0" parTransId="{B8A40F85-703E-440F-8A30-D6A5C1F3C689}" sibTransId="{7C0E2084-656E-48A6-90D7-25945F4CA222}"/>
    <dgm:cxn modelId="{8E2D1B05-71AF-48E1-B655-D268217E66CC}" type="presParOf" srcId="{D50263EC-A9DE-4964-9845-DBE735690291}" destId="{56B8AECB-0A6C-4275-8D1D-2416AB98536F}" srcOrd="0" destOrd="0" presId="urn:microsoft.com/office/officeart/2005/8/layout/hierarchy1"/>
    <dgm:cxn modelId="{50774775-9204-4D7E-B45E-CFD45C60024A}" type="presParOf" srcId="{56B8AECB-0A6C-4275-8D1D-2416AB98536F}" destId="{B5A1FEB4-DB2A-4A11-898F-9407569911D7}" srcOrd="0" destOrd="0" presId="urn:microsoft.com/office/officeart/2005/8/layout/hierarchy1"/>
    <dgm:cxn modelId="{27670B3A-36E8-45FF-A0F0-ECD1A0AD4B8A}" type="presParOf" srcId="{B5A1FEB4-DB2A-4A11-898F-9407569911D7}" destId="{5155AD69-1ADC-4BA8-8ADF-B842DCF9EA3F}" srcOrd="0" destOrd="0" presId="urn:microsoft.com/office/officeart/2005/8/layout/hierarchy1"/>
    <dgm:cxn modelId="{72D7E7AC-0200-4119-B6F2-21E89A7B2637}" type="presParOf" srcId="{B5A1FEB4-DB2A-4A11-898F-9407569911D7}" destId="{9CDF469F-918F-47E2-8638-B410CA65CFC7}" srcOrd="1" destOrd="0" presId="urn:microsoft.com/office/officeart/2005/8/layout/hierarchy1"/>
    <dgm:cxn modelId="{CD5CD325-6964-4558-89E5-4385DF080AFB}" type="presParOf" srcId="{56B8AECB-0A6C-4275-8D1D-2416AB98536F}" destId="{33199099-8EE2-4A5F-9A2F-663138708598}" srcOrd="1" destOrd="0" presId="urn:microsoft.com/office/officeart/2005/8/layout/hierarchy1"/>
    <dgm:cxn modelId="{1C380704-7F36-4BCF-AF01-E39D58A70F77}" type="presParOf" srcId="{D50263EC-A9DE-4964-9845-DBE735690291}" destId="{CD26B006-A947-429D-9AB1-92BBEC83190B}" srcOrd="1" destOrd="0" presId="urn:microsoft.com/office/officeart/2005/8/layout/hierarchy1"/>
    <dgm:cxn modelId="{7846A4DA-4F25-4592-BEB1-37D99C527253}" type="presParOf" srcId="{CD26B006-A947-429D-9AB1-92BBEC83190B}" destId="{BBE8D044-9999-4FFC-9E70-30928D1BC85C}" srcOrd="0" destOrd="0" presId="urn:microsoft.com/office/officeart/2005/8/layout/hierarchy1"/>
    <dgm:cxn modelId="{9776200D-758D-4C9F-B102-491C29117ACD}" type="presParOf" srcId="{BBE8D044-9999-4FFC-9E70-30928D1BC85C}" destId="{43E5EAD2-EAFE-468B-9F0A-17739ECDE4D8}" srcOrd="0" destOrd="0" presId="urn:microsoft.com/office/officeart/2005/8/layout/hierarchy1"/>
    <dgm:cxn modelId="{FECE0743-6C50-4E57-AF41-133A1B7A52D8}" type="presParOf" srcId="{BBE8D044-9999-4FFC-9E70-30928D1BC85C}" destId="{16E376B9-12EB-4A16-9891-378E8EB56145}" srcOrd="1" destOrd="0" presId="urn:microsoft.com/office/officeart/2005/8/layout/hierarchy1"/>
    <dgm:cxn modelId="{83E75E2E-38D8-4F1A-915E-D607BBF1AE58}" type="presParOf" srcId="{CD26B006-A947-429D-9AB1-92BBEC83190B}" destId="{BD373121-DABE-409A-BAC7-DE9DCC5CC3DE}" srcOrd="1" destOrd="0" presId="urn:microsoft.com/office/officeart/2005/8/layout/hierarchy1"/>
    <dgm:cxn modelId="{3A80CDAA-D0FD-499A-882A-FDBC5A489D8C}" type="presParOf" srcId="{D50263EC-A9DE-4964-9845-DBE735690291}" destId="{CB9D8CAC-0995-48B6-99E6-7321AFA0EB41}" srcOrd="2" destOrd="0" presId="urn:microsoft.com/office/officeart/2005/8/layout/hierarchy1"/>
    <dgm:cxn modelId="{63B67B85-7D2F-489D-96D5-4FA68B7DFE77}" type="presParOf" srcId="{CB9D8CAC-0995-48B6-99E6-7321AFA0EB41}" destId="{AB40B54E-BA3E-49A9-8510-6D7EDA8BC3BE}" srcOrd="0" destOrd="0" presId="urn:microsoft.com/office/officeart/2005/8/layout/hierarchy1"/>
    <dgm:cxn modelId="{155B9BEE-67D9-4B84-B2A4-03CC7E9D8379}" type="presParOf" srcId="{AB40B54E-BA3E-49A9-8510-6D7EDA8BC3BE}" destId="{F1CD3B81-32B8-4D7D-89EE-69EC2F9A87E1}" srcOrd="0" destOrd="0" presId="urn:microsoft.com/office/officeart/2005/8/layout/hierarchy1"/>
    <dgm:cxn modelId="{B6FC4B96-3CF6-47A0-BEFF-890C7F6B33C7}" type="presParOf" srcId="{AB40B54E-BA3E-49A9-8510-6D7EDA8BC3BE}" destId="{BA35F63D-969B-42A5-8369-CB81565131F8}" srcOrd="1" destOrd="0" presId="urn:microsoft.com/office/officeart/2005/8/layout/hierarchy1"/>
    <dgm:cxn modelId="{75F182DC-B69B-4278-8CEC-BAAFA22588D6}" type="presParOf" srcId="{CB9D8CAC-0995-48B6-99E6-7321AFA0EB41}" destId="{432C989D-1367-4FED-BAF1-E3624AE2C8A4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55AD69-1ADC-4BA8-8ADF-B842DCF9EA3F}">
      <dsp:nvSpPr>
        <dsp:cNvPr id="0" name=""/>
        <dsp:cNvSpPr/>
      </dsp:nvSpPr>
      <dsp:spPr>
        <a:xfrm>
          <a:off x="0" y="1048841"/>
          <a:ext cx="2644974" cy="16795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DF469F-918F-47E2-8638-B410CA65CFC7}">
      <dsp:nvSpPr>
        <dsp:cNvPr id="0" name=""/>
        <dsp:cNvSpPr/>
      </dsp:nvSpPr>
      <dsp:spPr>
        <a:xfrm>
          <a:off x="293885" y="1328033"/>
          <a:ext cx="2644974" cy="167955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/>
            <a:t>Arbeidsplass</a:t>
          </a:r>
          <a:endParaRPr lang="en-US" sz="2100" kern="1200"/>
        </a:p>
      </dsp:txBody>
      <dsp:txXfrm>
        <a:off x="343078" y="1377226"/>
        <a:ext cx="2546588" cy="1581172"/>
      </dsp:txXfrm>
    </dsp:sp>
    <dsp:sp modelId="{43E5EAD2-EAFE-468B-9F0A-17739ECDE4D8}">
      <dsp:nvSpPr>
        <dsp:cNvPr id="0" name=""/>
        <dsp:cNvSpPr/>
      </dsp:nvSpPr>
      <dsp:spPr>
        <a:xfrm>
          <a:off x="3232745" y="1048841"/>
          <a:ext cx="2644974" cy="16795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E376B9-12EB-4A16-9891-378E8EB56145}">
      <dsp:nvSpPr>
        <dsp:cNvPr id="0" name=""/>
        <dsp:cNvSpPr/>
      </dsp:nvSpPr>
      <dsp:spPr>
        <a:xfrm>
          <a:off x="3526631" y="1328033"/>
          <a:ext cx="2644974" cy="167955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 dirty="0" err="1"/>
            <a:t>Arbeidsmiljø</a:t>
          </a:r>
          <a:endParaRPr lang="en-US" sz="2100" kern="1200" dirty="0"/>
        </a:p>
      </dsp:txBody>
      <dsp:txXfrm>
        <a:off x="3575824" y="1377226"/>
        <a:ext cx="2546588" cy="1581172"/>
      </dsp:txXfrm>
    </dsp:sp>
    <dsp:sp modelId="{F1CD3B81-32B8-4D7D-89EE-69EC2F9A87E1}">
      <dsp:nvSpPr>
        <dsp:cNvPr id="0" name=""/>
        <dsp:cNvSpPr/>
      </dsp:nvSpPr>
      <dsp:spPr>
        <a:xfrm>
          <a:off x="6465492" y="1048841"/>
          <a:ext cx="2644974" cy="16795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35F63D-969B-42A5-8369-CB81565131F8}">
      <dsp:nvSpPr>
        <dsp:cNvPr id="0" name=""/>
        <dsp:cNvSpPr/>
      </dsp:nvSpPr>
      <dsp:spPr>
        <a:xfrm>
          <a:off x="6759378" y="1328033"/>
          <a:ext cx="2644974" cy="167955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/>
            <a:t>Arbeidsoppgaver</a:t>
          </a:r>
          <a:endParaRPr lang="en-US" sz="2100" kern="1200"/>
        </a:p>
      </dsp:txBody>
      <dsp:txXfrm>
        <a:off x="6808571" y="1377226"/>
        <a:ext cx="2546588" cy="15811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5322AF-F41E-4C58-81B1-6D967B724EE9}" type="datetimeFigureOut">
              <a:rPr lang="en-GB" smtClean="0"/>
              <a:t>14/12/2021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B2C58D-9F40-42A1-8B8A-03E82C8447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7865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/>
              <a:t>Bakgrunn</a:t>
            </a:r>
            <a:r>
              <a:rPr lang="en-US" b="1" dirty="0"/>
              <a:t>:</a:t>
            </a:r>
          </a:p>
          <a:p>
            <a:r>
              <a:rPr lang="en-US" b="0" dirty="0" err="1"/>
              <a:t>Nasjonal</a:t>
            </a:r>
            <a:r>
              <a:rPr lang="en-US" b="0" dirty="0"/>
              <a:t> UV- </a:t>
            </a:r>
            <a:r>
              <a:rPr lang="en-US" b="0" dirty="0" err="1"/>
              <a:t>og</a:t>
            </a:r>
            <a:r>
              <a:rPr lang="en-US" b="0" dirty="0"/>
              <a:t> </a:t>
            </a:r>
            <a:r>
              <a:rPr lang="en-US" b="0" dirty="0" err="1"/>
              <a:t>hudkreftstrategi</a:t>
            </a:r>
            <a:r>
              <a:rPr lang="en-US" b="0" dirty="0"/>
              <a:t> har </a:t>
            </a:r>
            <a:r>
              <a:rPr lang="en-US" b="0" dirty="0" err="1"/>
              <a:t>satt</a:t>
            </a:r>
            <a:r>
              <a:rPr lang="en-US" b="0" dirty="0"/>
              <a:t> </a:t>
            </a:r>
            <a:r>
              <a:rPr lang="en-US" b="0" dirty="0" err="1"/>
              <a:t>mål</a:t>
            </a:r>
            <a:r>
              <a:rPr lang="en-US" b="0" dirty="0"/>
              <a:t> om å </a:t>
            </a:r>
            <a:r>
              <a:rPr lang="en-US" b="0" dirty="0" err="1"/>
              <a:t>redusere</a:t>
            </a:r>
            <a:r>
              <a:rPr lang="en-US" b="0" dirty="0"/>
              <a:t> </a:t>
            </a:r>
            <a:r>
              <a:rPr lang="en-US" b="0" dirty="0" err="1"/>
              <a:t>vekst</a:t>
            </a:r>
            <a:r>
              <a:rPr lang="en-US" b="0" dirty="0"/>
              <a:t> I </a:t>
            </a:r>
            <a:r>
              <a:rPr lang="en-US" b="0" dirty="0" err="1"/>
              <a:t>hudkreftforekomst</a:t>
            </a:r>
            <a:r>
              <a:rPr lang="en-US" b="0" dirty="0"/>
              <a:t> I Norge med 25% </a:t>
            </a:r>
            <a:r>
              <a:rPr lang="en-US" b="0" dirty="0" err="1"/>
              <a:t>innen</a:t>
            </a:r>
            <a:r>
              <a:rPr lang="en-US" b="0" dirty="0"/>
              <a:t> 2040.</a:t>
            </a:r>
          </a:p>
          <a:p>
            <a:pPr marL="228600" indent="-228600">
              <a:buAutoNum type="arabicPeriod"/>
            </a:pPr>
            <a:r>
              <a:rPr lang="en-US" dirty="0" err="1"/>
              <a:t>Topp</a:t>
            </a:r>
            <a:r>
              <a:rPr lang="en-US" dirty="0"/>
              <a:t> 3 </a:t>
            </a:r>
            <a:r>
              <a:rPr lang="en-US" dirty="0" err="1"/>
              <a:t>på</a:t>
            </a:r>
            <a:r>
              <a:rPr lang="en-US" dirty="0"/>
              <a:t> </a:t>
            </a:r>
            <a:r>
              <a:rPr lang="en-US" dirty="0" err="1"/>
              <a:t>verdensbasis</a:t>
            </a:r>
            <a:r>
              <a:rPr lang="en-US" dirty="0"/>
              <a:t>: </a:t>
            </a:r>
            <a:r>
              <a:rPr lang="en-US" dirty="0" err="1"/>
              <a:t>forekomst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dødelighet</a:t>
            </a:r>
            <a:r>
              <a:rPr lang="en-US" dirty="0"/>
              <a:t>: 90% av all </a:t>
            </a:r>
            <a:r>
              <a:rPr lang="en-US" dirty="0" err="1"/>
              <a:t>hudkreft</a:t>
            </a:r>
            <a:r>
              <a:rPr lang="en-US" dirty="0"/>
              <a:t> </a:t>
            </a:r>
            <a:r>
              <a:rPr lang="en-US" dirty="0" err="1"/>
              <a:t>skyldes</a:t>
            </a:r>
            <a:r>
              <a:rPr lang="en-US" dirty="0"/>
              <a:t> UV </a:t>
            </a:r>
            <a:r>
              <a:rPr lang="en-US" dirty="0" err="1"/>
              <a:t>stråling</a:t>
            </a:r>
            <a:r>
              <a:rPr lang="en-US" dirty="0"/>
              <a:t> </a:t>
            </a:r>
            <a:r>
              <a:rPr lang="en-US" dirty="0" err="1"/>
              <a:t>knyttet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sol </a:t>
            </a:r>
            <a:r>
              <a:rPr lang="en-US" dirty="0" err="1"/>
              <a:t>eller</a:t>
            </a:r>
            <a:r>
              <a:rPr lang="en-US" dirty="0"/>
              <a:t> solarium. (solarium har </a:t>
            </a:r>
            <a:r>
              <a:rPr lang="en-US" dirty="0" err="1"/>
              <a:t>blitt</a:t>
            </a:r>
            <a:r>
              <a:rPr lang="en-US" dirty="0"/>
              <a:t> </a:t>
            </a:r>
            <a:r>
              <a:rPr lang="en-US" dirty="0" err="1"/>
              <a:t>mindre</a:t>
            </a:r>
            <a:r>
              <a:rPr lang="en-US" dirty="0"/>
              <a:t> </a:t>
            </a:r>
            <a:r>
              <a:rPr lang="en-US" dirty="0" err="1"/>
              <a:t>populært</a:t>
            </a:r>
            <a:r>
              <a:rPr lang="en-US" dirty="0"/>
              <a:t> I </a:t>
            </a:r>
            <a:r>
              <a:rPr lang="en-US" dirty="0" err="1"/>
              <a:t>nyere</a:t>
            </a:r>
            <a:r>
              <a:rPr lang="en-US" dirty="0"/>
              <a:t> </a:t>
            </a:r>
            <a:r>
              <a:rPr lang="en-US" dirty="0" err="1"/>
              <a:t>tid</a:t>
            </a:r>
            <a:r>
              <a:rPr lang="en-US" dirty="0"/>
              <a:t>, men </a:t>
            </a:r>
            <a:r>
              <a:rPr lang="en-US" dirty="0" err="1"/>
              <a:t>fortsatt</a:t>
            </a:r>
            <a:r>
              <a:rPr lang="en-US" dirty="0"/>
              <a:t> </a:t>
            </a:r>
            <a:r>
              <a:rPr lang="en-US" dirty="0" err="1"/>
              <a:t>mye</a:t>
            </a:r>
            <a:r>
              <a:rPr lang="en-US" dirty="0"/>
              <a:t> </a:t>
            </a:r>
            <a:r>
              <a:rPr lang="en-US" dirty="0" err="1"/>
              <a:t>arbeid</a:t>
            </a:r>
            <a:r>
              <a:rPr lang="en-US" dirty="0"/>
              <a:t>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gjenstår</a:t>
            </a:r>
            <a:r>
              <a:rPr lang="en-US" dirty="0"/>
              <a:t> her.)</a:t>
            </a:r>
          </a:p>
          <a:p>
            <a:pPr marL="228600" indent="-228600">
              <a:buAutoNum type="arabicPeriod"/>
            </a:pPr>
            <a:r>
              <a:rPr lang="en-US" dirty="0" err="1"/>
              <a:t>Vaneendringer</a:t>
            </a:r>
            <a:r>
              <a:rPr lang="en-US" dirty="0"/>
              <a:t> – alternative </a:t>
            </a:r>
            <a:r>
              <a:rPr lang="en-US" dirty="0" err="1"/>
              <a:t>løsninger</a:t>
            </a:r>
            <a:r>
              <a:rPr lang="en-US" dirty="0"/>
              <a:t> – </a:t>
            </a:r>
            <a:r>
              <a:rPr lang="en-US" dirty="0" err="1"/>
              <a:t>lange</a:t>
            </a:r>
            <a:r>
              <a:rPr lang="en-US" dirty="0"/>
              <a:t> </a:t>
            </a:r>
            <a:r>
              <a:rPr lang="en-US" dirty="0" err="1"/>
              <a:t>solfylte</a:t>
            </a:r>
            <a:r>
              <a:rPr lang="en-US" dirty="0"/>
              <a:t> </a:t>
            </a:r>
            <a:r>
              <a:rPr lang="en-US" dirty="0" err="1"/>
              <a:t>dager</a:t>
            </a:r>
            <a:r>
              <a:rPr lang="en-US" dirty="0"/>
              <a:t> </a:t>
            </a:r>
            <a:r>
              <a:rPr lang="en-US" dirty="0" err="1"/>
              <a:t>utendørs</a:t>
            </a:r>
            <a:r>
              <a:rPr lang="en-US" dirty="0"/>
              <a:t>, </a:t>
            </a:r>
            <a:r>
              <a:rPr lang="en-US" dirty="0" err="1"/>
              <a:t>vinter</a:t>
            </a:r>
            <a:endParaRPr lang="en-US" dirty="0"/>
          </a:p>
          <a:p>
            <a:pPr marL="228600" indent="-228600">
              <a:buAutoNum type="arabicPeriod"/>
            </a:pPr>
            <a:endParaRPr lang="en-US" dirty="0"/>
          </a:p>
          <a:p>
            <a:r>
              <a:rPr lang="en-US" dirty="0"/>
              <a:t>2. </a:t>
            </a:r>
            <a:r>
              <a:rPr lang="en-US" dirty="0" err="1"/>
              <a:t>Vanskelig</a:t>
            </a:r>
            <a:r>
              <a:rPr lang="en-US" dirty="0"/>
              <a:t> å </a:t>
            </a:r>
            <a:r>
              <a:rPr lang="en-US" dirty="0" err="1"/>
              <a:t>få</a:t>
            </a:r>
            <a:r>
              <a:rPr lang="en-US" dirty="0"/>
              <a:t> </a:t>
            </a:r>
            <a:r>
              <a:rPr lang="en-US" dirty="0" err="1"/>
              <a:t>nordmenn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å </a:t>
            </a:r>
            <a:r>
              <a:rPr lang="en-US" dirty="0" err="1"/>
              <a:t>endre</a:t>
            </a:r>
            <a:r>
              <a:rPr lang="en-US" dirty="0"/>
              <a:t> </a:t>
            </a:r>
            <a:r>
              <a:rPr lang="en-US" dirty="0" err="1"/>
              <a:t>vaner</a:t>
            </a:r>
            <a:r>
              <a:rPr lang="en-US" dirty="0"/>
              <a:t> (</a:t>
            </a:r>
            <a:r>
              <a:rPr lang="en-US" dirty="0" err="1"/>
              <a:t>typisk</a:t>
            </a:r>
            <a:r>
              <a:rPr lang="en-US" dirty="0"/>
              <a:t> problem I de </a:t>
            </a:r>
            <a:r>
              <a:rPr lang="en-US" dirty="0" err="1"/>
              <a:t>fleste</a:t>
            </a:r>
            <a:r>
              <a:rPr lang="en-US" dirty="0"/>
              <a:t> land), </a:t>
            </a:r>
            <a:r>
              <a:rPr lang="en-US" dirty="0" err="1"/>
              <a:t>og</a:t>
            </a:r>
            <a:r>
              <a:rPr lang="en-US" dirty="0"/>
              <a:t> det er </a:t>
            </a:r>
            <a:r>
              <a:rPr lang="en-US" dirty="0" err="1"/>
              <a:t>derfor</a:t>
            </a:r>
            <a:r>
              <a:rPr lang="en-US" dirty="0"/>
              <a:t> </a:t>
            </a:r>
            <a:r>
              <a:rPr lang="en-US" dirty="0" err="1"/>
              <a:t>ønskelig</a:t>
            </a:r>
            <a:r>
              <a:rPr lang="en-US" dirty="0"/>
              <a:t> å </a:t>
            </a:r>
            <a:r>
              <a:rPr lang="en-US" dirty="0" err="1"/>
              <a:t>finne</a:t>
            </a:r>
            <a:r>
              <a:rPr lang="en-US" dirty="0"/>
              <a:t> alternative </a:t>
            </a:r>
            <a:r>
              <a:rPr lang="en-US" dirty="0" err="1"/>
              <a:t>løsninger</a:t>
            </a:r>
            <a:r>
              <a:rPr lang="en-US" dirty="0"/>
              <a:t> </a:t>
            </a:r>
            <a:r>
              <a:rPr lang="en-US" dirty="0" err="1"/>
              <a:t>på</a:t>
            </a:r>
            <a:r>
              <a:rPr lang="en-US" dirty="0"/>
              <a:t> </a:t>
            </a:r>
            <a:r>
              <a:rPr lang="en-US" dirty="0" err="1"/>
              <a:t>hudkreftproblemet</a:t>
            </a:r>
            <a:r>
              <a:rPr lang="en-US" dirty="0"/>
              <a:t>. (Meg </a:t>
            </a:r>
            <a:r>
              <a:rPr lang="en-US" dirty="0" err="1"/>
              <a:t>personlig</a:t>
            </a:r>
            <a:r>
              <a:rPr lang="en-US" dirty="0"/>
              <a:t> </a:t>
            </a:r>
            <a:r>
              <a:rPr lang="en-US" dirty="0" err="1"/>
              <a:t>nyter</a:t>
            </a:r>
            <a:r>
              <a:rPr lang="en-US" dirty="0"/>
              <a:t> </a:t>
            </a:r>
            <a:r>
              <a:rPr lang="en-US" dirty="0" err="1"/>
              <a:t>lange</a:t>
            </a:r>
            <a:r>
              <a:rPr lang="en-US" dirty="0"/>
              <a:t> </a:t>
            </a:r>
            <a:r>
              <a:rPr lang="en-US" dirty="0" err="1"/>
              <a:t>dager</a:t>
            </a:r>
            <a:r>
              <a:rPr lang="en-US" dirty="0"/>
              <a:t> </a:t>
            </a:r>
            <a:r>
              <a:rPr lang="en-US" dirty="0" err="1"/>
              <a:t>ute</a:t>
            </a:r>
            <a:r>
              <a:rPr lang="en-US" dirty="0"/>
              <a:t> I solen </a:t>
            </a:r>
            <a:r>
              <a:rPr lang="en-US" dirty="0" err="1"/>
              <a:t>gjerne</a:t>
            </a:r>
            <a:r>
              <a:rPr lang="en-US" dirty="0"/>
              <a:t> hele </a:t>
            </a:r>
            <a:r>
              <a:rPr lang="en-US" dirty="0" err="1"/>
              <a:t>sommeren</a:t>
            </a:r>
            <a:r>
              <a:rPr lang="en-US" dirty="0"/>
              <a:t>, </a:t>
            </a:r>
            <a:r>
              <a:rPr lang="en-US" dirty="0" err="1"/>
              <a:t>noe</a:t>
            </a:r>
            <a:r>
              <a:rPr lang="en-US" dirty="0"/>
              <a:t> </a:t>
            </a:r>
            <a:r>
              <a:rPr lang="en-US" dirty="0" err="1"/>
              <a:t>som</a:t>
            </a:r>
            <a:r>
              <a:rPr lang="en-US" dirty="0"/>
              <a:t> de </a:t>
            </a:r>
            <a:r>
              <a:rPr lang="en-US" dirty="0" err="1"/>
              <a:t>fleste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relatere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. </a:t>
            </a:r>
            <a:r>
              <a:rPr lang="en-US" dirty="0" err="1"/>
              <a:t>Vanskelig</a:t>
            </a:r>
            <a:r>
              <a:rPr lang="en-US" dirty="0"/>
              <a:t> å </a:t>
            </a:r>
            <a:r>
              <a:rPr lang="en-US" dirty="0" err="1"/>
              <a:t>få</a:t>
            </a:r>
            <a:r>
              <a:rPr lang="en-US" dirty="0"/>
              <a:t> </a:t>
            </a:r>
            <a:r>
              <a:rPr lang="en-US" dirty="0" err="1"/>
              <a:t>gjennomslag</a:t>
            </a:r>
            <a:r>
              <a:rPr lang="en-US" dirty="0"/>
              <a:t> </a:t>
            </a:r>
            <a:r>
              <a:rPr lang="en-US" dirty="0" err="1"/>
              <a:t>ved</a:t>
            </a:r>
            <a:r>
              <a:rPr lang="en-US" dirty="0"/>
              <a:t> å </a:t>
            </a:r>
            <a:r>
              <a:rPr lang="en-US" dirty="0" err="1"/>
              <a:t>oppfordre</a:t>
            </a:r>
            <a:r>
              <a:rPr lang="en-US" dirty="0"/>
              <a:t> folk </a:t>
            </a:r>
            <a:r>
              <a:rPr lang="en-US" dirty="0" err="1"/>
              <a:t>til</a:t>
            </a:r>
            <a:r>
              <a:rPr lang="en-US" dirty="0"/>
              <a:t> å </a:t>
            </a:r>
            <a:r>
              <a:rPr lang="en-US" dirty="0" err="1"/>
              <a:t>tilbringe</a:t>
            </a:r>
            <a:r>
              <a:rPr lang="en-US" dirty="0"/>
              <a:t> </a:t>
            </a:r>
            <a:r>
              <a:rPr lang="en-US" dirty="0" err="1"/>
              <a:t>mer</a:t>
            </a:r>
            <a:r>
              <a:rPr lang="en-US" dirty="0"/>
              <a:t> </a:t>
            </a:r>
            <a:r>
              <a:rPr lang="en-US" dirty="0" err="1"/>
              <a:t>tid</a:t>
            </a:r>
            <a:r>
              <a:rPr lang="en-US" dirty="0"/>
              <a:t> </a:t>
            </a:r>
            <a:r>
              <a:rPr lang="en-US" dirty="0" err="1"/>
              <a:t>innendørs</a:t>
            </a:r>
            <a:r>
              <a:rPr lang="en-US" dirty="0"/>
              <a:t> </a:t>
            </a:r>
            <a:r>
              <a:rPr lang="en-US" dirty="0" err="1"/>
              <a:t>på</a:t>
            </a:r>
            <a:r>
              <a:rPr lang="en-US" dirty="0"/>
              <a:t> </a:t>
            </a:r>
            <a:r>
              <a:rPr lang="en-US" dirty="0" err="1"/>
              <a:t>sommeren</a:t>
            </a:r>
            <a:r>
              <a:rPr lang="en-US" dirty="0"/>
              <a:t> </a:t>
            </a:r>
            <a:r>
              <a:rPr lang="en-US" dirty="0" err="1"/>
              <a:t>når</a:t>
            </a:r>
            <a:r>
              <a:rPr lang="en-US" dirty="0"/>
              <a:t> man </a:t>
            </a:r>
            <a:r>
              <a:rPr lang="en-US" dirty="0" err="1"/>
              <a:t>allerede</a:t>
            </a:r>
            <a:r>
              <a:rPr lang="en-US" dirty="0"/>
              <a:t> har </a:t>
            </a:r>
            <a:r>
              <a:rPr lang="en-US" dirty="0" err="1"/>
              <a:t>sittet</a:t>
            </a:r>
            <a:r>
              <a:rPr lang="en-US" dirty="0"/>
              <a:t> </a:t>
            </a:r>
            <a:r>
              <a:rPr lang="en-US" dirty="0" err="1"/>
              <a:t>innendørs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lang </a:t>
            </a:r>
            <a:r>
              <a:rPr lang="en-US" dirty="0" err="1"/>
              <a:t>kald</a:t>
            </a:r>
            <a:r>
              <a:rPr lang="en-US" dirty="0"/>
              <a:t> </a:t>
            </a:r>
            <a:r>
              <a:rPr lang="en-US" dirty="0" err="1"/>
              <a:t>vinter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3. </a:t>
            </a:r>
            <a:r>
              <a:rPr lang="en-US" dirty="0" err="1"/>
              <a:t>Stor</a:t>
            </a:r>
            <a:r>
              <a:rPr lang="en-US" dirty="0"/>
              <a:t> </a:t>
            </a:r>
            <a:r>
              <a:rPr lang="en-US" dirty="0" err="1"/>
              <a:t>utgift</a:t>
            </a:r>
            <a:r>
              <a:rPr lang="en-US" dirty="0"/>
              <a:t> for </a:t>
            </a:r>
            <a:r>
              <a:rPr lang="en-US" dirty="0" err="1"/>
              <a:t>Norges</a:t>
            </a:r>
            <a:r>
              <a:rPr lang="en-US" dirty="0"/>
              <a:t> stat – </a:t>
            </a:r>
            <a:r>
              <a:rPr lang="en-US" dirty="0" err="1"/>
              <a:t>skattepenger</a:t>
            </a:r>
            <a:r>
              <a:rPr lang="en-US" dirty="0"/>
              <a:t>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kunne</a:t>
            </a:r>
            <a:r>
              <a:rPr lang="en-US" dirty="0"/>
              <a:t> </a:t>
            </a:r>
            <a:r>
              <a:rPr lang="en-US" dirty="0" err="1"/>
              <a:t>blitt</a:t>
            </a:r>
            <a:r>
              <a:rPr lang="en-US" dirty="0"/>
              <a:t> </a:t>
            </a:r>
            <a:r>
              <a:rPr lang="en-US" dirty="0" err="1"/>
              <a:t>omfordelt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mer</a:t>
            </a:r>
            <a:r>
              <a:rPr lang="en-US" dirty="0"/>
              <a:t> </a:t>
            </a:r>
            <a:r>
              <a:rPr lang="en-US" dirty="0" err="1"/>
              <a:t>pressende</a:t>
            </a:r>
            <a:r>
              <a:rPr lang="en-US" dirty="0"/>
              <a:t> saker (</a:t>
            </a:r>
            <a:r>
              <a:rPr lang="en-US" dirty="0" err="1"/>
              <a:t>sykepleiere</a:t>
            </a:r>
            <a:r>
              <a:rPr lang="en-US" dirty="0"/>
              <a:t> </a:t>
            </a:r>
            <a:r>
              <a:rPr lang="en-US" dirty="0" err="1"/>
              <a:t>osvosv</a:t>
            </a:r>
            <a:r>
              <a:rPr lang="en-US" dirty="0"/>
              <a:t>.) </a:t>
            </a:r>
            <a:r>
              <a:rPr lang="en-US" dirty="0" err="1"/>
              <a:t>Altså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økning</a:t>
            </a:r>
            <a:r>
              <a:rPr lang="en-US" dirty="0"/>
              <a:t> I </a:t>
            </a:r>
            <a:r>
              <a:rPr lang="en-US" dirty="0" err="1"/>
              <a:t>bevissthet</a:t>
            </a:r>
            <a:r>
              <a:rPr lang="en-US" dirty="0"/>
              <a:t> </a:t>
            </a:r>
            <a:r>
              <a:rPr lang="en-US" dirty="0" err="1"/>
              <a:t>rundt</a:t>
            </a:r>
            <a:r>
              <a:rPr lang="en-US" dirty="0"/>
              <a:t> UV-</a:t>
            </a:r>
            <a:r>
              <a:rPr lang="en-US" dirty="0" err="1"/>
              <a:t>stråling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farene</a:t>
            </a:r>
            <a:r>
              <a:rPr lang="en-US" dirty="0"/>
              <a:t> det </a:t>
            </a:r>
            <a:r>
              <a:rPr lang="en-US" dirty="0" err="1"/>
              <a:t>medbringer</a:t>
            </a:r>
            <a:r>
              <a:rPr lang="en-US" dirty="0"/>
              <a:t> </a:t>
            </a:r>
            <a:r>
              <a:rPr lang="en-US" dirty="0" err="1"/>
              <a:t>vil</a:t>
            </a:r>
            <a:r>
              <a:rPr lang="en-US" dirty="0"/>
              <a:t> ha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positiv</a:t>
            </a:r>
            <a:r>
              <a:rPr lang="en-US" dirty="0"/>
              <a:t> </a:t>
            </a:r>
            <a:r>
              <a:rPr lang="en-US" dirty="0" err="1"/>
              <a:t>effekt</a:t>
            </a:r>
            <a:r>
              <a:rPr lang="en-US" dirty="0"/>
              <a:t> </a:t>
            </a:r>
            <a:r>
              <a:rPr lang="en-US" dirty="0" err="1"/>
              <a:t>på</a:t>
            </a:r>
            <a:r>
              <a:rPr lang="en-US" dirty="0"/>
              <a:t> </a:t>
            </a:r>
            <a:r>
              <a:rPr lang="en-US" dirty="0" err="1"/>
              <a:t>økonomien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norges</a:t>
            </a:r>
            <a:r>
              <a:rPr lang="en-US" dirty="0"/>
              <a:t> </a:t>
            </a:r>
            <a:r>
              <a:rPr lang="en-US" dirty="0" err="1"/>
              <a:t>befolkning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b="1" dirty="0" err="1"/>
              <a:t>Hensikt</a:t>
            </a:r>
            <a:r>
              <a:rPr lang="en-US" b="1" dirty="0"/>
              <a:t>:</a:t>
            </a:r>
          </a:p>
          <a:p>
            <a:r>
              <a:rPr lang="en-US" dirty="0" err="1"/>
              <a:t>Solskjerming</a:t>
            </a:r>
            <a:r>
              <a:rPr lang="en-US" dirty="0"/>
              <a:t> I </a:t>
            </a:r>
            <a:r>
              <a:rPr lang="en-US" dirty="0" err="1"/>
              <a:t>barnehager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være</a:t>
            </a:r>
            <a:r>
              <a:rPr lang="en-US" dirty="0"/>
              <a:t> et </a:t>
            </a:r>
            <a:r>
              <a:rPr lang="en-US" dirty="0" err="1"/>
              <a:t>gunstig</a:t>
            </a:r>
            <a:r>
              <a:rPr lang="en-US" dirty="0"/>
              <a:t> </a:t>
            </a:r>
            <a:r>
              <a:rPr lang="en-US" dirty="0" err="1"/>
              <a:t>forebyggende</a:t>
            </a:r>
            <a:r>
              <a:rPr lang="en-US" dirty="0"/>
              <a:t> </a:t>
            </a:r>
            <a:r>
              <a:rPr lang="en-US" dirty="0" err="1"/>
              <a:t>tiltak</a:t>
            </a:r>
            <a:r>
              <a:rPr lang="en-US" dirty="0"/>
              <a:t> for å </a:t>
            </a:r>
            <a:r>
              <a:rPr lang="en-US" dirty="0" err="1"/>
              <a:t>redusere</a:t>
            </a:r>
            <a:r>
              <a:rPr lang="en-US" dirty="0"/>
              <a:t> </a:t>
            </a:r>
            <a:r>
              <a:rPr lang="en-US" dirty="0" err="1"/>
              <a:t>hyppigheten</a:t>
            </a:r>
            <a:r>
              <a:rPr lang="en-US" dirty="0"/>
              <a:t> av </a:t>
            </a:r>
            <a:r>
              <a:rPr lang="en-US" dirty="0" err="1"/>
              <a:t>hudkreftforekomst</a:t>
            </a:r>
            <a:r>
              <a:rPr lang="en-US" dirty="0"/>
              <a:t> I </a:t>
            </a:r>
            <a:r>
              <a:rPr lang="en-US" dirty="0" err="1"/>
              <a:t>voksen</a:t>
            </a:r>
            <a:r>
              <a:rPr lang="en-US" dirty="0"/>
              <a:t> alder. Ung </a:t>
            </a:r>
            <a:r>
              <a:rPr lang="en-US" dirty="0" err="1"/>
              <a:t>hud</a:t>
            </a:r>
            <a:r>
              <a:rPr lang="en-US" dirty="0"/>
              <a:t> er </a:t>
            </a:r>
            <a:r>
              <a:rPr lang="en-US" dirty="0" err="1"/>
              <a:t>mer</a:t>
            </a:r>
            <a:r>
              <a:rPr lang="en-US" dirty="0"/>
              <a:t> </a:t>
            </a:r>
            <a:r>
              <a:rPr lang="en-US" dirty="0" err="1"/>
              <a:t>følsom</a:t>
            </a:r>
            <a:r>
              <a:rPr lang="en-US" dirty="0"/>
              <a:t> for UV-</a:t>
            </a:r>
            <a:r>
              <a:rPr lang="en-US" dirty="0" err="1"/>
              <a:t>stråling</a:t>
            </a:r>
            <a:r>
              <a:rPr lang="en-US" dirty="0"/>
              <a:t> </a:t>
            </a:r>
            <a:r>
              <a:rPr lang="en-US" dirty="0" err="1"/>
              <a:t>så</a:t>
            </a:r>
            <a:r>
              <a:rPr lang="en-US" dirty="0"/>
              <a:t> å ta I </a:t>
            </a:r>
            <a:r>
              <a:rPr lang="en-US" dirty="0" err="1"/>
              <a:t>bruk</a:t>
            </a:r>
            <a:r>
              <a:rPr lang="en-US" dirty="0"/>
              <a:t> UV-</a:t>
            </a:r>
            <a:r>
              <a:rPr lang="en-US" dirty="0" err="1"/>
              <a:t>reduserende</a:t>
            </a:r>
            <a:r>
              <a:rPr lang="en-US" dirty="0"/>
              <a:t> </a:t>
            </a:r>
            <a:r>
              <a:rPr lang="en-US" dirty="0" err="1"/>
              <a:t>tiltak</a:t>
            </a:r>
            <a:r>
              <a:rPr lang="en-US" dirty="0"/>
              <a:t> </a:t>
            </a:r>
            <a:r>
              <a:rPr lang="en-US" dirty="0" err="1"/>
              <a:t>tidlig</a:t>
            </a:r>
            <a:r>
              <a:rPr lang="en-US" dirty="0"/>
              <a:t> </a:t>
            </a:r>
            <a:r>
              <a:rPr lang="en-US" dirty="0" err="1"/>
              <a:t>bør</a:t>
            </a:r>
            <a:r>
              <a:rPr lang="en-US" dirty="0"/>
              <a:t> </a:t>
            </a:r>
            <a:r>
              <a:rPr lang="en-US" dirty="0" err="1"/>
              <a:t>gi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økt</a:t>
            </a:r>
            <a:r>
              <a:rPr lang="en-US" dirty="0"/>
              <a:t> </a:t>
            </a:r>
            <a:r>
              <a:rPr lang="en-US" dirty="0" err="1"/>
              <a:t>effekt</a:t>
            </a:r>
            <a:r>
              <a:rPr lang="en-US" dirty="0"/>
              <a:t>. (I </a:t>
            </a:r>
            <a:r>
              <a:rPr lang="en-US" dirty="0" err="1"/>
              <a:t>tillegg</a:t>
            </a:r>
            <a:r>
              <a:rPr lang="en-US" dirty="0"/>
              <a:t> er UV-</a:t>
            </a:r>
            <a:r>
              <a:rPr lang="en-US" dirty="0" err="1"/>
              <a:t>skader</a:t>
            </a:r>
            <a:r>
              <a:rPr lang="en-US" dirty="0"/>
              <a:t> I </a:t>
            </a:r>
            <a:r>
              <a:rPr lang="en-US" dirty="0" err="1"/>
              <a:t>hudvev</a:t>
            </a:r>
            <a:r>
              <a:rPr lang="en-US" dirty="0"/>
              <a:t> permanent, </a:t>
            </a:r>
            <a:r>
              <a:rPr lang="en-US" dirty="0" err="1"/>
              <a:t>mao</a:t>
            </a:r>
            <a:r>
              <a:rPr lang="en-US" dirty="0"/>
              <a:t> </a:t>
            </a:r>
            <a:r>
              <a:rPr lang="en-US" dirty="0" err="1"/>
              <a:t>skader</a:t>
            </a:r>
            <a:r>
              <a:rPr lang="en-US" dirty="0"/>
              <a:t> I </a:t>
            </a:r>
            <a:r>
              <a:rPr lang="en-US" dirty="0" err="1"/>
              <a:t>ung</a:t>
            </a:r>
            <a:r>
              <a:rPr lang="en-US" dirty="0"/>
              <a:t> alder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utvikles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hudkreft</a:t>
            </a:r>
            <a:r>
              <a:rPr lang="en-US" dirty="0"/>
              <a:t> </a:t>
            </a:r>
            <a:r>
              <a:rPr lang="en-US" dirty="0" err="1"/>
              <a:t>senere</a:t>
            </a:r>
            <a:r>
              <a:rPr lang="en-US" dirty="0"/>
              <a:t> I </a:t>
            </a:r>
            <a:r>
              <a:rPr lang="en-US" dirty="0" err="1"/>
              <a:t>livet</a:t>
            </a:r>
            <a:r>
              <a:rPr lang="en-US" dirty="0"/>
              <a:t>)</a:t>
            </a:r>
          </a:p>
          <a:p>
            <a:pPr marL="228600" indent="-228600">
              <a:buAutoNum type="arabicPeriod"/>
            </a:pPr>
            <a:r>
              <a:rPr lang="en-US" dirty="0" err="1"/>
              <a:t>Ønsker</a:t>
            </a:r>
            <a:r>
              <a:rPr lang="en-US" dirty="0"/>
              <a:t> å </a:t>
            </a:r>
            <a:r>
              <a:rPr lang="en-US" dirty="0" err="1"/>
              <a:t>produsere</a:t>
            </a:r>
            <a:r>
              <a:rPr lang="en-US" dirty="0"/>
              <a:t> </a:t>
            </a:r>
            <a:r>
              <a:rPr lang="en-US" dirty="0" err="1"/>
              <a:t>håndfaste</a:t>
            </a:r>
            <a:r>
              <a:rPr lang="en-US" dirty="0"/>
              <a:t>,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kunnskapsbaserte</a:t>
            </a:r>
            <a:r>
              <a:rPr lang="en-US" dirty="0"/>
              <a:t>, </a:t>
            </a:r>
            <a:r>
              <a:rPr lang="en-US" dirty="0" err="1"/>
              <a:t>resultater</a:t>
            </a:r>
            <a:r>
              <a:rPr lang="en-US" dirty="0"/>
              <a:t> </a:t>
            </a:r>
            <a:r>
              <a:rPr lang="en-US" dirty="0" err="1"/>
              <a:t>knyttet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effektivitet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nyttighet</a:t>
            </a:r>
            <a:r>
              <a:rPr lang="en-US" dirty="0"/>
              <a:t> av de UV-</a:t>
            </a:r>
            <a:r>
              <a:rPr lang="en-US" dirty="0" err="1"/>
              <a:t>reduserende</a:t>
            </a:r>
            <a:r>
              <a:rPr lang="en-US" dirty="0"/>
              <a:t> </a:t>
            </a:r>
            <a:r>
              <a:rPr lang="en-US" dirty="0" err="1"/>
              <a:t>tiltakene</a:t>
            </a:r>
            <a:r>
              <a:rPr lang="en-US" dirty="0"/>
              <a:t> (I </a:t>
            </a:r>
            <a:r>
              <a:rPr lang="en-US" dirty="0" err="1"/>
              <a:t>vårt</a:t>
            </a:r>
            <a:r>
              <a:rPr lang="en-US" dirty="0"/>
              <a:t> </a:t>
            </a:r>
            <a:r>
              <a:rPr lang="en-US" dirty="0" err="1"/>
              <a:t>tilfelle</a:t>
            </a:r>
            <a:r>
              <a:rPr lang="en-US" dirty="0"/>
              <a:t>, </a:t>
            </a:r>
            <a:r>
              <a:rPr lang="en-US" dirty="0" err="1"/>
              <a:t>solskjerming</a:t>
            </a:r>
            <a:r>
              <a:rPr lang="en-US" dirty="0"/>
              <a:t> I form av </a:t>
            </a:r>
            <a:r>
              <a:rPr lang="en-US" dirty="0" err="1"/>
              <a:t>vegetasjons</a:t>
            </a:r>
            <a:r>
              <a:rPr lang="en-US" dirty="0"/>
              <a:t>/</a:t>
            </a:r>
            <a:r>
              <a:rPr lang="en-US" dirty="0" err="1"/>
              <a:t>solseil</a:t>
            </a:r>
            <a:r>
              <a:rPr lang="en-US" dirty="0"/>
              <a:t>) for å </a:t>
            </a:r>
            <a:r>
              <a:rPr lang="en-US" dirty="0" err="1"/>
              <a:t>fremstille</a:t>
            </a:r>
            <a:r>
              <a:rPr lang="en-US" dirty="0"/>
              <a:t> </a:t>
            </a:r>
            <a:r>
              <a:rPr lang="en-US" dirty="0" err="1"/>
              <a:t>disse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offentlige</a:t>
            </a:r>
            <a:r>
              <a:rPr lang="en-US" dirty="0"/>
              <a:t> </a:t>
            </a:r>
            <a:r>
              <a:rPr lang="en-US" dirty="0" err="1"/>
              <a:t>etateter</a:t>
            </a:r>
            <a:r>
              <a:rPr lang="en-US" dirty="0"/>
              <a:t> – </a:t>
            </a:r>
            <a:r>
              <a:rPr lang="en-US" dirty="0" err="1"/>
              <a:t>fremme</a:t>
            </a:r>
            <a:r>
              <a:rPr lang="en-US" dirty="0"/>
              <a:t> nye </a:t>
            </a:r>
            <a:r>
              <a:rPr lang="en-US" dirty="0" err="1"/>
              <a:t>retningslinjer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lovverk</a:t>
            </a:r>
            <a:r>
              <a:rPr lang="en-US" dirty="0"/>
              <a:t>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fremlegger</a:t>
            </a:r>
            <a:r>
              <a:rPr lang="en-US" dirty="0"/>
              <a:t> </a:t>
            </a:r>
            <a:r>
              <a:rPr lang="en-US" dirty="0" err="1"/>
              <a:t>krav</a:t>
            </a:r>
            <a:r>
              <a:rPr lang="en-US" dirty="0"/>
              <a:t> om </a:t>
            </a:r>
            <a:r>
              <a:rPr lang="en-US" dirty="0" err="1"/>
              <a:t>solskjermende</a:t>
            </a:r>
            <a:r>
              <a:rPr lang="en-US" dirty="0"/>
              <a:t> </a:t>
            </a:r>
            <a:r>
              <a:rPr lang="en-US" dirty="0" err="1"/>
              <a:t>tiltak</a:t>
            </a:r>
            <a:r>
              <a:rPr lang="en-US" dirty="0"/>
              <a:t> I alle </a:t>
            </a:r>
            <a:r>
              <a:rPr lang="en-US" dirty="0" err="1"/>
              <a:t>barnehagene</a:t>
            </a:r>
            <a:r>
              <a:rPr lang="en-US" dirty="0"/>
              <a:t> I Norge (</a:t>
            </a:r>
            <a:r>
              <a:rPr lang="en-US" dirty="0" err="1"/>
              <a:t>ideelt</a:t>
            </a:r>
            <a:r>
              <a:rPr lang="en-US" dirty="0"/>
              <a:t> sett, </a:t>
            </a:r>
            <a:r>
              <a:rPr lang="en-US" dirty="0" err="1"/>
              <a:t>første</a:t>
            </a:r>
            <a:r>
              <a:rPr lang="en-US" dirty="0"/>
              <a:t> </a:t>
            </a:r>
            <a:r>
              <a:rPr lang="en-US" dirty="0" err="1"/>
              <a:t>omgang</a:t>
            </a:r>
            <a:r>
              <a:rPr lang="en-US" dirty="0"/>
              <a:t> </a:t>
            </a:r>
            <a:r>
              <a:rPr lang="en-US" dirty="0" err="1"/>
              <a:t>Bærum</a:t>
            </a:r>
            <a:r>
              <a:rPr lang="en-US" dirty="0"/>
              <a:t> </a:t>
            </a:r>
            <a:r>
              <a:rPr lang="en-US" dirty="0" err="1"/>
              <a:t>kommune</a:t>
            </a:r>
            <a:r>
              <a:rPr lang="en-US" dirty="0"/>
              <a:t>, </a:t>
            </a:r>
            <a:r>
              <a:rPr lang="en-US" dirty="0" err="1"/>
              <a:t>deretter</a:t>
            </a:r>
            <a:r>
              <a:rPr lang="en-US" dirty="0"/>
              <a:t> Oslo </a:t>
            </a:r>
            <a:r>
              <a:rPr lang="en-US" dirty="0" err="1"/>
              <a:t>kommune</a:t>
            </a:r>
            <a:r>
              <a:rPr lang="en-US" dirty="0"/>
              <a:t> </a:t>
            </a:r>
            <a:r>
              <a:rPr lang="en-US" dirty="0" err="1"/>
              <a:t>potensielt</a:t>
            </a:r>
            <a:r>
              <a:rPr lang="en-US" dirty="0"/>
              <a:t>)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fremlagt</a:t>
            </a:r>
            <a:r>
              <a:rPr lang="en-US" dirty="0"/>
              <a:t> I </a:t>
            </a:r>
            <a:r>
              <a:rPr lang="en-US" dirty="0" err="1"/>
              <a:t>Nasjonal</a:t>
            </a:r>
            <a:r>
              <a:rPr lang="en-US" dirty="0"/>
              <a:t> UV-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hudkreftstrategi</a:t>
            </a:r>
            <a:r>
              <a:rPr lang="en-US" dirty="0"/>
              <a:t> har man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mål</a:t>
            </a:r>
            <a:r>
              <a:rPr lang="en-US" dirty="0"/>
              <a:t> å </a:t>
            </a:r>
            <a:r>
              <a:rPr lang="en-US" dirty="0" err="1"/>
              <a:t>integrere</a:t>
            </a:r>
            <a:r>
              <a:rPr lang="en-US" dirty="0"/>
              <a:t> </a:t>
            </a:r>
            <a:r>
              <a:rPr lang="en-US" dirty="0" err="1"/>
              <a:t>forebyggende</a:t>
            </a:r>
            <a:r>
              <a:rPr lang="en-US" dirty="0"/>
              <a:t> </a:t>
            </a:r>
            <a:r>
              <a:rPr lang="en-US" dirty="0" err="1"/>
              <a:t>tiltak</a:t>
            </a:r>
            <a:r>
              <a:rPr lang="en-US" dirty="0"/>
              <a:t> inn I </a:t>
            </a:r>
            <a:r>
              <a:rPr lang="en-US" dirty="0" err="1"/>
              <a:t>eksisterende</a:t>
            </a:r>
            <a:r>
              <a:rPr lang="en-US" dirty="0"/>
              <a:t> </a:t>
            </a:r>
            <a:r>
              <a:rPr lang="en-US" dirty="0" err="1"/>
              <a:t>folkehelsearbeid</a:t>
            </a:r>
            <a:r>
              <a:rPr lang="en-US" dirty="0"/>
              <a:t>. Her under lander </a:t>
            </a:r>
            <a:r>
              <a:rPr lang="en-US" dirty="0" err="1"/>
              <a:t>tiltakene</a:t>
            </a:r>
            <a:r>
              <a:rPr lang="en-US" dirty="0"/>
              <a:t> vi ser </a:t>
            </a:r>
            <a:r>
              <a:rPr lang="en-US" dirty="0" err="1"/>
              <a:t>på</a:t>
            </a:r>
            <a:r>
              <a:rPr lang="en-US" dirty="0"/>
              <a:t>, </a:t>
            </a:r>
            <a:r>
              <a:rPr lang="en-US" dirty="0" err="1"/>
              <a:t>som</a:t>
            </a:r>
            <a:r>
              <a:rPr lang="en-US" dirty="0"/>
              <a:t> å </a:t>
            </a:r>
            <a:r>
              <a:rPr lang="en-US" dirty="0" err="1"/>
              <a:t>redusere</a:t>
            </a:r>
            <a:r>
              <a:rPr lang="en-US" dirty="0"/>
              <a:t> </a:t>
            </a:r>
            <a:r>
              <a:rPr lang="en-US" dirty="0" err="1"/>
              <a:t>stråledosene</a:t>
            </a:r>
            <a:r>
              <a:rPr lang="en-US" dirty="0"/>
              <a:t> </a:t>
            </a:r>
            <a:r>
              <a:rPr lang="en-US" dirty="0" err="1"/>
              <a:t>unge</a:t>
            </a:r>
            <a:r>
              <a:rPr lang="en-US" dirty="0"/>
              <a:t> barn </a:t>
            </a:r>
            <a:r>
              <a:rPr lang="en-US" dirty="0" err="1"/>
              <a:t>får</a:t>
            </a:r>
            <a:r>
              <a:rPr lang="en-US" dirty="0"/>
              <a:t> I </a:t>
            </a:r>
            <a:r>
              <a:rPr lang="en-US" dirty="0" err="1"/>
              <a:t>barnehager</a:t>
            </a:r>
            <a:r>
              <a:rPr lang="en-US" dirty="0"/>
              <a:t>. </a:t>
            </a:r>
          </a:p>
          <a:p>
            <a:pPr marL="228600" indent="-228600">
              <a:buAutoNum type="arabicPeriod"/>
            </a:pPr>
            <a:r>
              <a:rPr lang="en-US" dirty="0"/>
              <a:t>Det å </a:t>
            </a:r>
            <a:r>
              <a:rPr lang="en-US" dirty="0" err="1"/>
              <a:t>få</a:t>
            </a:r>
            <a:r>
              <a:rPr lang="en-US" dirty="0"/>
              <a:t> inn </a:t>
            </a:r>
            <a:r>
              <a:rPr lang="en-US" dirty="0" err="1"/>
              <a:t>reduserende</a:t>
            </a:r>
            <a:r>
              <a:rPr lang="en-US" dirty="0"/>
              <a:t> </a:t>
            </a:r>
            <a:r>
              <a:rPr lang="en-US" dirty="0" err="1"/>
              <a:t>tiltak</a:t>
            </a:r>
            <a:r>
              <a:rPr lang="en-US" dirty="0"/>
              <a:t> </a:t>
            </a:r>
            <a:r>
              <a:rPr lang="en-US" dirty="0" err="1"/>
              <a:t>allerede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de </a:t>
            </a:r>
            <a:r>
              <a:rPr lang="en-US" dirty="0" err="1"/>
              <a:t>tidligste</a:t>
            </a:r>
            <a:r>
              <a:rPr lang="en-US" dirty="0"/>
              <a:t> </a:t>
            </a:r>
            <a:r>
              <a:rPr lang="en-US" dirty="0" err="1"/>
              <a:t>arenaene</a:t>
            </a:r>
            <a:r>
              <a:rPr lang="en-US" dirty="0"/>
              <a:t>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våre</a:t>
            </a:r>
            <a:r>
              <a:rPr lang="en-US" dirty="0"/>
              <a:t> barn </a:t>
            </a:r>
            <a:r>
              <a:rPr lang="en-US" dirty="0" err="1"/>
              <a:t>blir</a:t>
            </a:r>
            <a:r>
              <a:rPr lang="en-US" dirty="0"/>
              <a:t> </a:t>
            </a:r>
            <a:r>
              <a:rPr lang="en-US" dirty="0" err="1"/>
              <a:t>møtt</a:t>
            </a:r>
            <a:r>
              <a:rPr lang="en-US" dirty="0"/>
              <a:t> med I </a:t>
            </a:r>
            <a:r>
              <a:rPr lang="en-US" dirty="0" err="1"/>
              <a:t>samfunnet</a:t>
            </a:r>
            <a:r>
              <a:rPr lang="en-US" dirty="0"/>
              <a:t> </a:t>
            </a:r>
            <a:r>
              <a:rPr lang="en-US" dirty="0" err="1"/>
              <a:t>vil</a:t>
            </a:r>
            <a:r>
              <a:rPr lang="en-US" dirty="0"/>
              <a:t> </a:t>
            </a:r>
            <a:r>
              <a:rPr lang="en-US" dirty="0" err="1"/>
              <a:t>potensielt</a:t>
            </a:r>
            <a:r>
              <a:rPr lang="en-US" dirty="0"/>
              <a:t> </a:t>
            </a:r>
            <a:r>
              <a:rPr lang="en-US" dirty="0" err="1"/>
              <a:t>også</a:t>
            </a:r>
            <a:r>
              <a:rPr lang="en-US" dirty="0"/>
              <a:t> </a:t>
            </a:r>
            <a:r>
              <a:rPr lang="en-US" dirty="0" err="1"/>
              <a:t>gjøre</a:t>
            </a:r>
            <a:r>
              <a:rPr lang="en-US" dirty="0"/>
              <a:t> </a:t>
            </a:r>
            <a:r>
              <a:rPr lang="en-US" dirty="0" err="1"/>
              <a:t>neste</a:t>
            </a:r>
            <a:r>
              <a:rPr lang="en-US" dirty="0"/>
              <a:t> </a:t>
            </a:r>
            <a:r>
              <a:rPr lang="en-US" dirty="0" err="1"/>
              <a:t>generasjons</a:t>
            </a:r>
            <a:r>
              <a:rPr lang="en-US" dirty="0"/>
              <a:t> </a:t>
            </a:r>
            <a:r>
              <a:rPr lang="en-US" dirty="0" err="1"/>
              <a:t>voksne</a:t>
            </a:r>
            <a:r>
              <a:rPr lang="en-US" dirty="0"/>
              <a:t> </a:t>
            </a:r>
            <a:r>
              <a:rPr lang="en-US" dirty="0" err="1"/>
              <a:t>mennesker</a:t>
            </a:r>
            <a:r>
              <a:rPr lang="en-US" dirty="0"/>
              <a:t> </a:t>
            </a:r>
            <a:r>
              <a:rPr lang="en-US" dirty="0" err="1"/>
              <a:t>mer</a:t>
            </a:r>
            <a:r>
              <a:rPr lang="en-US" dirty="0"/>
              <a:t> </a:t>
            </a:r>
            <a:r>
              <a:rPr lang="en-US" dirty="0" err="1"/>
              <a:t>rustet</a:t>
            </a:r>
            <a:r>
              <a:rPr lang="en-US" dirty="0"/>
              <a:t> mot UV-</a:t>
            </a:r>
            <a:r>
              <a:rPr lang="en-US" dirty="0" err="1"/>
              <a:t>stråling</a:t>
            </a:r>
            <a:r>
              <a:rPr lang="en-US" dirty="0"/>
              <a:t> da de har </a:t>
            </a:r>
            <a:r>
              <a:rPr lang="en-US" dirty="0" err="1"/>
              <a:t>fått</a:t>
            </a:r>
            <a:r>
              <a:rPr lang="en-US" dirty="0"/>
              <a:t> god </a:t>
            </a:r>
            <a:r>
              <a:rPr lang="en-US" dirty="0" err="1"/>
              <a:t>opplæring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kunnskap</a:t>
            </a:r>
            <a:r>
              <a:rPr lang="en-US" dirty="0"/>
              <a:t> </a:t>
            </a:r>
            <a:r>
              <a:rPr lang="en-US" dirty="0" err="1"/>
              <a:t>fra</a:t>
            </a:r>
            <a:r>
              <a:rPr lang="en-US" dirty="0"/>
              <a:t> </a:t>
            </a:r>
            <a:r>
              <a:rPr lang="en-US" dirty="0" err="1"/>
              <a:t>ung</a:t>
            </a:r>
            <a:r>
              <a:rPr lang="en-US" dirty="0"/>
              <a:t> alder,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på</a:t>
            </a:r>
            <a:r>
              <a:rPr lang="en-US" dirty="0"/>
              <a:t> lang </a:t>
            </a:r>
            <a:r>
              <a:rPr lang="en-US" dirty="0" err="1"/>
              <a:t>sikt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gi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reduksjon</a:t>
            </a:r>
            <a:r>
              <a:rPr lang="en-US" dirty="0"/>
              <a:t> I </a:t>
            </a:r>
            <a:r>
              <a:rPr lang="en-US" dirty="0" err="1"/>
              <a:t>hudfremtforekomst</a:t>
            </a:r>
            <a:r>
              <a:rPr lang="en-US" dirty="0"/>
              <a:t> </a:t>
            </a:r>
            <a:r>
              <a:rPr lang="en-US" dirty="0" err="1"/>
              <a:t>blant</a:t>
            </a:r>
            <a:r>
              <a:rPr lang="en-US" dirty="0"/>
              <a:t> </a:t>
            </a:r>
            <a:r>
              <a:rPr lang="en-US" dirty="0" err="1"/>
              <a:t>Norges</a:t>
            </a:r>
            <a:r>
              <a:rPr lang="en-US" dirty="0"/>
              <a:t> </a:t>
            </a:r>
            <a:r>
              <a:rPr lang="en-US" dirty="0" err="1"/>
              <a:t>befolkning</a:t>
            </a:r>
            <a:r>
              <a:rPr lang="en-US" dirty="0"/>
              <a:t>. Denne </a:t>
            </a:r>
            <a:r>
              <a:rPr lang="en-US" dirty="0" err="1"/>
              <a:t>kunnskapen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smitte</a:t>
            </a:r>
            <a:r>
              <a:rPr lang="en-US" dirty="0"/>
              <a:t> over </a:t>
            </a:r>
            <a:r>
              <a:rPr lang="en-US" dirty="0" err="1"/>
              <a:t>på</a:t>
            </a:r>
            <a:r>
              <a:rPr lang="en-US" dirty="0"/>
              <a:t> </a:t>
            </a:r>
            <a:r>
              <a:rPr lang="en-US" dirty="0" err="1"/>
              <a:t>foreldre</a:t>
            </a:r>
            <a:r>
              <a:rPr lang="en-US" dirty="0"/>
              <a:t> </a:t>
            </a:r>
            <a:r>
              <a:rPr lang="en-US" dirty="0" err="1"/>
              <a:t>også</a:t>
            </a:r>
            <a:r>
              <a:rPr lang="en-US" dirty="0"/>
              <a:t> </a:t>
            </a:r>
            <a:r>
              <a:rPr lang="en-US" dirty="0" err="1"/>
              <a:t>ved</a:t>
            </a:r>
            <a:r>
              <a:rPr lang="en-US" dirty="0"/>
              <a:t> at barn </a:t>
            </a:r>
            <a:r>
              <a:rPr lang="en-US" dirty="0" err="1"/>
              <a:t>løper</a:t>
            </a:r>
            <a:r>
              <a:rPr lang="en-US" dirty="0"/>
              <a:t> </a:t>
            </a:r>
            <a:r>
              <a:rPr lang="en-US" dirty="0" err="1"/>
              <a:t>hjem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forteller</a:t>
            </a:r>
            <a:r>
              <a:rPr lang="en-US" dirty="0"/>
              <a:t> I </a:t>
            </a:r>
            <a:r>
              <a:rPr lang="en-US" dirty="0" err="1"/>
              <a:t>lange</a:t>
            </a:r>
            <a:r>
              <a:rPr lang="en-US" dirty="0"/>
              <a:t> </a:t>
            </a:r>
            <a:r>
              <a:rPr lang="en-US" dirty="0" err="1"/>
              <a:t>baner</a:t>
            </a:r>
            <a:r>
              <a:rPr lang="en-US" dirty="0"/>
              <a:t> om de nye </a:t>
            </a:r>
            <a:r>
              <a:rPr lang="en-US" dirty="0" err="1"/>
              <a:t>solseilene</a:t>
            </a:r>
            <a:r>
              <a:rPr lang="en-US" dirty="0"/>
              <a:t>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barnehaven</a:t>
            </a:r>
            <a:r>
              <a:rPr lang="en-US" dirty="0"/>
              <a:t> nettop </a:t>
            </a:r>
            <a:r>
              <a:rPr lang="en-US" dirty="0" err="1"/>
              <a:t>monterte</a:t>
            </a:r>
            <a:r>
              <a:rPr lang="en-US" dirty="0"/>
              <a:t>.</a:t>
            </a:r>
          </a:p>
          <a:p>
            <a:pPr marL="228600" indent="-228600">
              <a:buAutoNum type="arabicPeriod"/>
            </a:pPr>
            <a:endParaRPr lang="en-US" dirty="0"/>
          </a:p>
          <a:p>
            <a:r>
              <a:rPr lang="en-US" b="1" dirty="0" err="1"/>
              <a:t>Gjennomførelse</a:t>
            </a:r>
            <a:r>
              <a:rPr lang="en-US" b="1" dirty="0"/>
              <a:t>:</a:t>
            </a:r>
          </a:p>
          <a:p>
            <a:pPr marL="228600" indent="-228600">
              <a:buAutoNum type="arabicPeriod"/>
            </a:pPr>
            <a:r>
              <a:rPr lang="en-US" b="0" dirty="0" err="1"/>
              <a:t>Prosjektet</a:t>
            </a:r>
            <a:r>
              <a:rPr lang="en-US" b="0" dirty="0"/>
              <a:t> </a:t>
            </a:r>
            <a:r>
              <a:rPr lang="en-US" b="0" dirty="0" err="1"/>
              <a:t>gjennomføres</a:t>
            </a:r>
            <a:r>
              <a:rPr lang="en-US" b="0" dirty="0"/>
              <a:t> </a:t>
            </a:r>
            <a:r>
              <a:rPr lang="en-US" b="0" dirty="0" err="1"/>
              <a:t>tre</a:t>
            </a:r>
            <a:r>
              <a:rPr lang="en-US" b="0" dirty="0"/>
              <a:t>-delt. </a:t>
            </a:r>
            <a:r>
              <a:rPr lang="en-US" b="0" dirty="0" err="1"/>
              <a:t>Innhenting</a:t>
            </a:r>
            <a:r>
              <a:rPr lang="en-US" b="0" dirty="0"/>
              <a:t> av </a:t>
            </a:r>
            <a:r>
              <a:rPr lang="en-US" b="0" dirty="0" err="1"/>
              <a:t>måledata</a:t>
            </a:r>
            <a:r>
              <a:rPr lang="en-US" b="0" dirty="0"/>
              <a:t> </a:t>
            </a:r>
            <a:r>
              <a:rPr lang="en-US" b="0" dirty="0" err="1"/>
              <a:t>og</a:t>
            </a:r>
            <a:r>
              <a:rPr lang="en-US" b="0" dirty="0"/>
              <a:t> </a:t>
            </a:r>
            <a:r>
              <a:rPr lang="en-US" b="0" dirty="0" err="1"/>
              <a:t>relevante</a:t>
            </a:r>
            <a:r>
              <a:rPr lang="en-US" b="0" dirty="0"/>
              <a:t> data </a:t>
            </a:r>
            <a:r>
              <a:rPr lang="en-US" b="0" dirty="0" err="1"/>
              <a:t>som</a:t>
            </a:r>
            <a:r>
              <a:rPr lang="en-US" b="0" dirty="0"/>
              <a:t> </a:t>
            </a:r>
            <a:r>
              <a:rPr lang="en-US" b="0" dirty="0" err="1"/>
              <a:t>behøves</a:t>
            </a:r>
            <a:r>
              <a:rPr lang="en-US" b="0" dirty="0"/>
              <a:t> </a:t>
            </a:r>
            <a:r>
              <a:rPr lang="en-US" b="0" dirty="0" err="1"/>
              <a:t>gjennom</a:t>
            </a:r>
            <a:r>
              <a:rPr lang="en-US" b="0" dirty="0"/>
              <a:t> </a:t>
            </a:r>
            <a:r>
              <a:rPr lang="en-US" b="0" dirty="0" err="1"/>
              <a:t>feltarbeid</a:t>
            </a:r>
            <a:r>
              <a:rPr lang="en-US" b="0" dirty="0"/>
              <a:t> </a:t>
            </a:r>
            <a:r>
              <a:rPr lang="en-US" b="0" dirty="0" err="1"/>
              <a:t>ute</a:t>
            </a:r>
            <a:r>
              <a:rPr lang="en-US" b="0" dirty="0"/>
              <a:t> I </a:t>
            </a:r>
            <a:r>
              <a:rPr lang="en-US" b="0" dirty="0" err="1"/>
              <a:t>barnehager</a:t>
            </a:r>
            <a:r>
              <a:rPr lang="en-US" b="0" dirty="0"/>
              <a:t>.</a:t>
            </a:r>
          </a:p>
          <a:p>
            <a:pPr marL="228600" indent="-228600">
              <a:buAutoNum type="arabicPeriod"/>
            </a:pPr>
            <a:r>
              <a:rPr lang="en-US" b="0" dirty="0" err="1"/>
              <a:t>Behandling</a:t>
            </a:r>
            <a:r>
              <a:rPr lang="en-US" b="0" dirty="0"/>
              <a:t> av data, </a:t>
            </a:r>
            <a:r>
              <a:rPr lang="en-US" b="0" dirty="0" err="1"/>
              <a:t>utførelse</a:t>
            </a:r>
            <a:r>
              <a:rPr lang="en-US" b="0" dirty="0"/>
              <a:t> av </a:t>
            </a:r>
            <a:r>
              <a:rPr lang="en-US" b="0" dirty="0" err="1"/>
              <a:t>nødvendige</a:t>
            </a:r>
            <a:r>
              <a:rPr lang="en-US" b="0" dirty="0"/>
              <a:t> </a:t>
            </a:r>
            <a:r>
              <a:rPr lang="en-US" b="0" dirty="0" err="1"/>
              <a:t>beregninger</a:t>
            </a:r>
            <a:r>
              <a:rPr lang="en-US" b="0" dirty="0"/>
              <a:t>.</a:t>
            </a:r>
          </a:p>
          <a:p>
            <a:pPr marL="228600" indent="-228600">
              <a:buAutoNum type="arabicPeriod"/>
            </a:pPr>
            <a:r>
              <a:rPr lang="en-US" b="0" dirty="0" err="1"/>
              <a:t>Til</a:t>
            </a:r>
            <a:r>
              <a:rPr lang="en-US" b="0" dirty="0"/>
              <a:t> </a:t>
            </a:r>
            <a:r>
              <a:rPr lang="en-US" b="0" dirty="0" err="1"/>
              <a:t>slutt</a:t>
            </a:r>
            <a:r>
              <a:rPr lang="en-US" b="0" dirty="0"/>
              <a:t> </a:t>
            </a:r>
            <a:r>
              <a:rPr lang="en-US" b="0" dirty="0" err="1"/>
              <a:t>fremstilling</a:t>
            </a:r>
            <a:r>
              <a:rPr lang="en-US" b="0" dirty="0"/>
              <a:t> av </a:t>
            </a:r>
            <a:r>
              <a:rPr lang="en-US" b="0" dirty="0" err="1"/>
              <a:t>resultatene</a:t>
            </a:r>
            <a:r>
              <a:rPr lang="en-US" b="0" dirty="0"/>
              <a:t> I form av </a:t>
            </a:r>
            <a:r>
              <a:rPr lang="en-US" b="0" dirty="0" err="1"/>
              <a:t>forståelige</a:t>
            </a:r>
            <a:r>
              <a:rPr lang="en-US" b="0" dirty="0"/>
              <a:t> plots </a:t>
            </a:r>
            <a:r>
              <a:rPr lang="en-US" b="0" dirty="0" err="1"/>
              <a:t>som</a:t>
            </a:r>
            <a:r>
              <a:rPr lang="en-US" b="0" dirty="0"/>
              <a:t> </a:t>
            </a:r>
            <a:r>
              <a:rPr lang="en-US" b="0" dirty="0" err="1"/>
              <a:t>kan</a:t>
            </a:r>
            <a:r>
              <a:rPr lang="en-US" b="0" dirty="0"/>
              <a:t> </a:t>
            </a:r>
            <a:r>
              <a:rPr lang="en-US" b="0" dirty="0" err="1"/>
              <a:t>leses</a:t>
            </a:r>
            <a:r>
              <a:rPr lang="en-US" b="0" dirty="0"/>
              <a:t> av </a:t>
            </a:r>
            <a:r>
              <a:rPr lang="en-US" b="0" dirty="0" err="1"/>
              <a:t>ikke-faglig</a:t>
            </a:r>
            <a:r>
              <a:rPr lang="en-US" b="0" dirty="0"/>
              <a:t> personnel (</a:t>
            </a:r>
            <a:r>
              <a:rPr lang="en-US" b="0" dirty="0" err="1"/>
              <a:t>kommunestyrer</a:t>
            </a:r>
            <a:r>
              <a:rPr lang="en-US" b="0" dirty="0"/>
              <a:t>, </a:t>
            </a:r>
            <a:r>
              <a:rPr lang="en-US" b="0" dirty="0" err="1"/>
              <a:t>barnehageledere</a:t>
            </a:r>
            <a:r>
              <a:rPr lang="en-US" b="0" dirty="0"/>
              <a:t> etc.). </a:t>
            </a:r>
          </a:p>
          <a:p>
            <a:endParaRPr lang="en-US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B2C58D-9F40-42A1-8B8A-03E82C84472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3389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1"/>
              <a:t>Vi reiste til Kolbotn barnehave da DSA fikk ordnet et testprosjekt sammen med dem. De skulle montere et solseil (sett såvidt på bildet), for å redusere UVI strålingsdosene som barna deres opplevde på daglig basis, da spesielt I sommerhalvåret, på oppfordring fra Bærum kommune (De har vært største pådrivere for å delta på disse testprosjektene og er veldig positive til å innføre solskjermingstiltak som standard for alle barnehager I kommunen. Ønsket fra DSA er jo at dette skal utvides til alle bhaver I hele Noregs land, som en del av Nasjonal UV- og hudkreftstrategi. </a:t>
            </a:r>
            <a:br>
              <a:rPr lang="en-US" noProof="1"/>
            </a:br>
            <a:br>
              <a:rPr lang="en-US" noProof="1"/>
            </a:br>
            <a:r>
              <a:rPr lang="en-US" noProof="1"/>
              <a:t>Tok med oss UVBiometre for å ta gjøre malinger av UVI-strålingen på diverse posisjoner i uteområdet I barnehaven, mest for å ha referanseverdier til å sammenligne når vi nå er ferdige m bildeanalysen og har simulerte verdier ut fra fisheyebildene vi også tok v. de samme posisjonene.</a:t>
            </a:r>
          </a:p>
          <a:p>
            <a:r>
              <a:rPr lang="en-US" noProof="1"/>
              <a:t>Både kamera og UVBio ble montert I en høyde =  1m (circa høyde til et barn i barnehage). Fisheyeobjektivet gir et fotografi av himmelkulen som et vid-panorama bilde.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B2C58D-9F40-42A1-8B8A-03E82C84472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73641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venstre</a:t>
            </a:r>
            <a:r>
              <a:rPr lang="en-US" dirty="0"/>
              <a:t> ser man </a:t>
            </a:r>
            <a:r>
              <a:rPr lang="en-US" dirty="0" err="1"/>
              <a:t>hvordan</a:t>
            </a:r>
            <a:r>
              <a:rPr lang="en-US" dirty="0"/>
              <a:t> et </a:t>
            </a:r>
            <a:r>
              <a:rPr lang="en-US" dirty="0" err="1"/>
              <a:t>slikt</a:t>
            </a:r>
            <a:r>
              <a:rPr lang="en-US" dirty="0"/>
              <a:t> Fisheye-panorama </a:t>
            </a:r>
            <a:r>
              <a:rPr lang="en-US" dirty="0" err="1"/>
              <a:t>fotografi</a:t>
            </a:r>
            <a:r>
              <a:rPr lang="en-US" dirty="0"/>
              <a:t> </a:t>
            </a:r>
            <a:r>
              <a:rPr lang="en-US" dirty="0" err="1"/>
              <a:t>blir</a:t>
            </a:r>
            <a:r>
              <a:rPr lang="en-US" dirty="0"/>
              <a:t> </a:t>
            </a:r>
            <a:r>
              <a:rPr lang="en-US" dirty="0" err="1"/>
              <a:t>seende</a:t>
            </a:r>
            <a:r>
              <a:rPr lang="en-US" dirty="0"/>
              <a:t> </a:t>
            </a:r>
            <a:r>
              <a:rPr lang="en-US" dirty="0" err="1"/>
              <a:t>ut.</a:t>
            </a:r>
            <a:r>
              <a:rPr lang="en-US" dirty="0"/>
              <a:t> </a:t>
            </a:r>
            <a:r>
              <a:rPr lang="en-US" dirty="0" err="1"/>
              <a:t>Også</a:t>
            </a:r>
            <a:r>
              <a:rPr lang="en-US" dirty="0"/>
              <a:t> </a:t>
            </a:r>
            <a:r>
              <a:rPr lang="en-US" dirty="0" err="1"/>
              <a:t>viser</a:t>
            </a:r>
            <a:r>
              <a:rPr lang="en-US" dirty="0"/>
              <a:t> vi her </a:t>
            </a:r>
            <a:r>
              <a:rPr lang="en-US" dirty="0" err="1"/>
              <a:t>hvordan</a:t>
            </a:r>
            <a:r>
              <a:rPr lang="en-US" dirty="0"/>
              <a:t> man </a:t>
            </a:r>
            <a:r>
              <a:rPr lang="en-US" dirty="0" err="1"/>
              <a:t>beregner</a:t>
            </a:r>
            <a:r>
              <a:rPr lang="en-US" dirty="0"/>
              <a:t>,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tegner</a:t>
            </a:r>
            <a:r>
              <a:rPr lang="en-US" dirty="0"/>
              <a:t> inn, </a:t>
            </a:r>
            <a:r>
              <a:rPr lang="en-US" dirty="0" err="1"/>
              <a:t>solbanen</a:t>
            </a:r>
            <a:r>
              <a:rPr lang="en-US" dirty="0"/>
              <a:t> for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gitt</a:t>
            </a:r>
            <a:r>
              <a:rPr lang="en-US" dirty="0"/>
              <a:t> </a:t>
            </a:r>
            <a:r>
              <a:rPr lang="en-US" dirty="0" err="1"/>
              <a:t>dato</a:t>
            </a:r>
            <a:r>
              <a:rPr lang="en-US" dirty="0"/>
              <a:t> </a:t>
            </a:r>
            <a:r>
              <a:rPr lang="en-US" dirty="0" err="1"/>
              <a:t>når</a:t>
            </a:r>
            <a:r>
              <a:rPr lang="en-US" dirty="0"/>
              <a:t> man vet </a:t>
            </a:r>
            <a:r>
              <a:rPr lang="en-US" dirty="0" err="1"/>
              <a:t>posisjonen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fotografiet</a:t>
            </a:r>
            <a:r>
              <a:rPr lang="en-US" dirty="0"/>
              <a:t> (</a:t>
            </a:r>
            <a:r>
              <a:rPr lang="en-US" dirty="0" err="1"/>
              <a:t>ikke</a:t>
            </a:r>
            <a:r>
              <a:rPr lang="en-US" dirty="0"/>
              <a:t> </a:t>
            </a:r>
            <a:r>
              <a:rPr lang="en-US" dirty="0" err="1"/>
              <a:t>helt</a:t>
            </a:r>
            <a:r>
              <a:rPr lang="en-US" dirty="0"/>
              <a:t> </a:t>
            </a:r>
            <a:r>
              <a:rPr lang="en-US" dirty="0" err="1"/>
              <a:t>nøyaktig</a:t>
            </a:r>
            <a:r>
              <a:rPr lang="en-US" dirty="0"/>
              <a:t> </a:t>
            </a:r>
            <a:r>
              <a:rPr lang="en-US" dirty="0" err="1"/>
              <a:t>koordinater</a:t>
            </a:r>
            <a:r>
              <a:rPr lang="en-US" dirty="0"/>
              <a:t>, men </a:t>
            </a:r>
            <a:r>
              <a:rPr lang="en-US" dirty="0" err="1"/>
              <a:t>bruker</a:t>
            </a:r>
            <a:r>
              <a:rPr lang="en-US" dirty="0"/>
              <a:t> </a:t>
            </a:r>
            <a:r>
              <a:rPr lang="en-US" dirty="0" err="1"/>
              <a:t>koordinatene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Kolbotn</a:t>
            </a:r>
            <a:r>
              <a:rPr lang="en-US" dirty="0"/>
              <a:t> </a:t>
            </a:r>
            <a:r>
              <a:rPr lang="en-US" dirty="0" err="1"/>
              <a:t>barnehave</a:t>
            </a:r>
            <a:r>
              <a:rPr lang="en-US" dirty="0"/>
              <a:t>). </a:t>
            </a:r>
          </a:p>
          <a:p>
            <a:endParaRPr lang="en-US" dirty="0"/>
          </a:p>
          <a:p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høgre</a:t>
            </a:r>
            <a:r>
              <a:rPr lang="en-US" dirty="0"/>
              <a:t> ser vi </a:t>
            </a:r>
            <a:r>
              <a:rPr lang="en-US" dirty="0" err="1"/>
              <a:t>hvordan</a:t>
            </a:r>
            <a:r>
              <a:rPr lang="en-US" dirty="0"/>
              <a:t> et </a:t>
            </a:r>
            <a:r>
              <a:rPr lang="en-US" dirty="0" err="1"/>
              <a:t>ferdig</a:t>
            </a:r>
            <a:r>
              <a:rPr lang="en-US" dirty="0"/>
              <a:t> </a:t>
            </a:r>
            <a:r>
              <a:rPr lang="en-US" dirty="0" err="1"/>
              <a:t>behandlet</a:t>
            </a:r>
            <a:r>
              <a:rPr lang="en-US" dirty="0"/>
              <a:t> </a:t>
            </a:r>
            <a:r>
              <a:rPr lang="en-US" dirty="0" err="1"/>
              <a:t>bilde</a:t>
            </a:r>
            <a:r>
              <a:rPr lang="en-US" dirty="0"/>
              <a:t> ser </a:t>
            </a:r>
            <a:r>
              <a:rPr lang="en-US" dirty="0" err="1"/>
              <a:t>ut.</a:t>
            </a:r>
            <a:r>
              <a:rPr lang="en-US" dirty="0"/>
              <a:t> Her har vi da </a:t>
            </a:r>
            <a:r>
              <a:rPr lang="en-US" dirty="0" err="1"/>
              <a:t>klart</a:t>
            </a:r>
            <a:r>
              <a:rPr lang="en-US" dirty="0"/>
              <a:t> å </a:t>
            </a:r>
            <a:r>
              <a:rPr lang="en-US" dirty="0" err="1"/>
              <a:t>filtrere</a:t>
            </a:r>
            <a:r>
              <a:rPr lang="en-US" dirty="0"/>
              <a:t> </a:t>
            </a:r>
            <a:r>
              <a:rPr lang="en-US" dirty="0" err="1"/>
              <a:t>hva</a:t>
            </a:r>
            <a:r>
              <a:rPr lang="en-US" dirty="0"/>
              <a:t> </a:t>
            </a:r>
            <a:r>
              <a:rPr lang="en-US" dirty="0" err="1"/>
              <a:t>som</a:t>
            </a:r>
            <a:r>
              <a:rPr lang="en-US" dirty="0"/>
              <a:t> er </a:t>
            </a:r>
            <a:r>
              <a:rPr lang="en-US" dirty="0" err="1"/>
              <a:t>åpen</a:t>
            </a:r>
            <a:r>
              <a:rPr lang="en-US" dirty="0"/>
              <a:t> Himmel mot </a:t>
            </a:r>
            <a:r>
              <a:rPr lang="en-US" dirty="0" err="1"/>
              <a:t>hva</a:t>
            </a:r>
            <a:r>
              <a:rPr lang="en-US" dirty="0"/>
              <a:t> </a:t>
            </a:r>
            <a:r>
              <a:rPr lang="en-US" dirty="0" err="1"/>
              <a:t>som</a:t>
            </a:r>
            <a:r>
              <a:rPr lang="en-US" dirty="0"/>
              <a:t> er </a:t>
            </a:r>
            <a:r>
              <a:rPr lang="en-US" dirty="0" err="1"/>
              <a:t>tildekket</a:t>
            </a:r>
            <a:r>
              <a:rPr lang="en-US" dirty="0"/>
              <a:t> (</a:t>
            </a:r>
            <a:r>
              <a:rPr lang="en-US" dirty="0" err="1"/>
              <a:t>vegetasjon</a:t>
            </a:r>
            <a:r>
              <a:rPr lang="en-US" dirty="0"/>
              <a:t>, </a:t>
            </a:r>
            <a:r>
              <a:rPr lang="en-US" dirty="0" err="1"/>
              <a:t>solskjermning</a:t>
            </a:r>
            <a:r>
              <a:rPr lang="en-US" dirty="0"/>
              <a:t>, </a:t>
            </a:r>
            <a:r>
              <a:rPr lang="en-US" dirty="0" err="1"/>
              <a:t>hus</a:t>
            </a:r>
            <a:r>
              <a:rPr lang="en-US" dirty="0"/>
              <a:t> </a:t>
            </a:r>
            <a:r>
              <a:rPr lang="en-US" dirty="0" err="1"/>
              <a:t>osv</a:t>
            </a:r>
            <a:r>
              <a:rPr lang="en-US" dirty="0"/>
              <a:t>). Denne </a:t>
            </a:r>
            <a:r>
              <a:rPr lang="en-US" dirty="0" err="1"/>
              <a:t>gir</a:t>
            </a:r>
            <a:r>
              <a:rPr lang="en-US" dirty="0"/>
              <a:t> </a:t>
            </a:r>
            <a:r>
              <a:rPr lang="en-US" dirty="0" err="1"/>
              <a:t>oss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matrise</a:t>
            </a:r>
            <a:r>
              <a:rPr lang="en-US" dirty="0"/>
              <a:t> </a:t>
            </a:r>
            <a:r>
              <a:rPr lang="en-US" dirty="0" err="1"/>
              <a:t>hvor</a:t>
            </a:r>
            <a:r>
              <a:rPr lang="en-US" dirty="0"/>
              <a:t> </a:t>
            </a:r>
            <a:r>
              <a:rPr lang="en-US" dirty="0" err="1"/>
              <a:t>åpen</a:t>
            </a:r>
            <a:r>
              <a:rPr lang="en-US" dirty="0"/>
              <a:t> </a:t>
            </a:r>
            <a:r>
              <a:rPr lang="en-US" dirty="0" err="1"/>
              <a:t>himmel</a:t>
            </a:r>
            <a:r>
              <a:rPr lang="en-US" dirty="0"/>
              <a:t> er </a:t>
            </a:r>
            <a:r>
              <a:rPr lang="en-US" dirty="0" err="1"/>
              <a:t>hvit</a:t>
            </a:r>
            <a:r>
              <a:rPr lang="en-US" dirty="0"/>
              <a:t> (1)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tildekket</a:t>
            </a:r>
            <a:r>
              <a:rPr lang="en-US" dirty="0"/>
              <a:t> er sort (0). </a:t>
            </a:r>
          </a:p>
          <a:p>
            <a:r>
              <a:rPr lang="en-US" dirty="0" err="1"/>
              <a:t>Når</a:t>
            </a:r>
            <a:r>
              <a:rPr lang="en-US" dirty="0"/>
              <a:t> vi </a:t>
            </a:r>
            <a:r>
              <a:rPr lang="en-US" dirty="0" err="1"/>
              <a:t>nå</a:t>
            </a:r>
            <a:r>
              <a:rPr lang="en-US" dirty="0"/>
              <a:t> </a:t>
            </a:r>
            <a:r>
              <a:rPr lang="en-US" dirty="0" err="1"/>
              <a:t>simulerer</a:t>
            </a:r>
            <a:r>
              <a:rPr lang="en-US" dirty="0"/>
              <a:t> </a:t>
            </a:r>
            <a:r>
              <a:rPr lang="en-US" dirty="0" err="1"/>
              <a:t>hvordan</a:t>
            </a:r>
            <a:r>
              <a:rPr lang="en-US" dirty="0"/>
              <a:t> </a:t>
            </a:r>
            <a:r>
              <a:rPr lang="en-US" dirty="0" err="1"/>
              <a:t>solbanen</a:t>
            </a:r>
            <a:r>
              <a:rPr lang="en-US" dirty="0"/>
              <a:t> “</a:t>
            </a:r>
            <a:r>
              <a:rPr lang="en-US" dirty="0" err="1"/>
              <a:t>beveger</a:t>
            </a:r>
            <a:r>
              <a:rPr lang="en-US" dirty="0"/>
              <a:t>” seg over </a:t>
            </a:r>
            <a:r>
              <a:rPr lang="en-US" dirty="0" err="1"/>
              <a:t>himmelkula</a:t>
            </a:r>
            <a:r>
              <a:rPr lang="en-US" dirty="0"/>
              <a:t>, </a:t>
            </a:r>
            <a:r>
              <a:rPr lang="en-US" dirty="0" err="1"/>
              <a:t>i.e</a:t>
            </a:r>
            <a:r>
              <a:rPr lang="en-US" dirty="0"/>
              <a:t> </a:t>
            </a:r>
            <a:r>
              <a:rPr lang="en-US" dirty="0" err="1"/>
              <a:t>matrisen</a:t>
            </a:r>
            <a:r>
              <a:rPr lang="en-US" dirty="0"/>
              <a:t>, </a:t>
            </a:r>
            <a:r>
              <a:rPr lang="en-US" dirty="0" err="1"/>
              <a:t>vil</a:t>
            </a:r>
            <a:r>
              <a:rPr lang="en-US" dirty="0"/>
              <a:t> vi </a:t>
            </a:r>
            <a:r>
              <a:rPr lang="en-US" dirty="0" err="1"/>
              <a:t>kunne</a:t>
            </a:r>
            <a:r>
              <a:rPr lang="en-US" dirty="0"/>
              <a:t> </a:t>
            </a:r>
            <a:r>
              <a:rPr lang="en-US" dirty="0" err="1"/>
              <a:t>finne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hvor</a:t>
            </a:r>
            <a:r>
              <a:rPr lang="en-US" dirty="0"/>
              <a:t> </a:t>
            </a:r>
            <a:r>
              <a:rPr lang="en-US" dirty="0" err="1"/>
              <a:t>mye</a:t>
            </a:r>
            <a:r>
              <a:rPr lang="en-US" dirty="0"/>
              <a:t> av </a:t>
            </a:r>
            <a:r>
              <a:rPr lang="en-US" dirty="0" err="1"/>
              <a:t>direktekomponenten</a:t>
            </a:r>
            <a:r>
              <a:rPr lang="en-US" dirty="0"/>
              <a:t> </a:t>
            </a:r>
            <a:r>
              <a:rPr lang="en-US" dirty="0" err="1"/>
              <a:t>fra</a:t>
            </a:r>
            <a:r>
              <a:rPr lang="en-US" dirty="0"/>
              <a:t> sola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bidrar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UV-</a:t>
            </a:r>
            <a:r>
              <a:rPr lang="en-US" dirty="0" err="1"/>
              <a:t>bestråling</a:t>
            </a:r>
            <a:r>
              <a:rPr lang="en-US" dirty="0"/>
              <a:t>, </a:t>
            </a:r>
            <a:r>
              <a:rPr lang="en-US" dirty="0" err="1"/>
              <a:t>som</a:t>
            </a:r>
            <a:r>
              <a:rPr lang="en-US" dirty="0"/>
              <a:t> vi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gjøre</a:t>
            </a:r>
            <a:r>
              <a:rPr lang="en-US" dirty="0"/>
              <a:t> over hele </a:t>
            </a:r>
            <a:r>
              <a:rPr lang="en-US" dirty="0" err="1"/>
              <a:t>dagen</a:t>
            </a:r>
            <a:r>
              <a:rPr lang="en-US" dirty="0"/>
              <a:t> (</a:t>
            </a:r>
            <a:r>
              <a:rPr lang="en-US" dirty="0" err="1"/>
              <a:t>og</a:t>
            </a:r>
            <a:r>
              <a:rPr lang="en-US" dirty="0"/>
              <a:t> for alle </a:t>
            </a:r>
            <a:r>
              <a:rPr lang="en-US" dirty="0" err="1"/>
              <a:t>dager</a:t>
            </a:r>
            <a:r>
              <a:rPr lang="en-US" dirty="0"/>
              <a:t> I </a:t>
            </a:r>
            <a:r>
              <a:rPr lang="en-US" dirty="0" err="1"/>
              <a:t>året</a:t>
            </a:r>
            <a:r>
              <a:rPr lang="en-US" dirty="0"/>
              <a:t>). </a:t>
            </a:r>
          </a:p>
          <a:p>
            <a:endParaRPr lang="en-US" dirty="0"/>
          </a:p>
          <a:p>
            <a:r>
              <a:rPr lang="en-US" dirty="0"/>
              <a:t>Det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vil</a:t>
            </a:r>
            <a:r>
              <a:rPr lang="en-US" dirty="0"/>
              <a:t> </a:t>
            </a:r>
            <a:r>
              <a:rPr lang="en-US" dirty="0" err="1"/>
              <a:t>være</a:t>
            </a:r>
            <a:r>
              <a:rPr lang="en-US" dirty="0"/>
              <a:t> </a:t>
            </a:r>
            <a:r>
              <a:rPr lang="en-US" dirty="0" err="1"/>
              <a:t>interessant</a:t>
            </a:r>
            <a:r>
              <a:rPr lang="en-US" dirty="0"/>
              <a:t> er å se </a:t>
            </a:r>
            <a:r>
              <a:rPr lang="en-US" dirty="0" err="1"/>
              <a:t>på</a:t>
            </a:r>
            <a:r>
              <a:rPr lang="en-US" dirty="0"/>
              <a:t> I </a:t>
            </a:r>
            <a:r>
              <a:rPr lang="en-US" dirty="0" err="1"/>
              <a:t>hvor</a:t>
            </a:r>
            <a:r>
              <a:rPr lang="en-US" dirty="0"/>
              <a:t> </a:t>
            </a:r>
            <a:r>
              <a:rPr lang="en-US" dirty="0" err="1"/>
              <a:t>stor</a:t>
            </a:r>
            <a:r>
              <a:rPr lang="en-US" dirty="0"/>
              <a:t> grad </a:t>
            </a:r>
            <a:r>
              <a:rPr lang="en-US" dirty="0" err="1"/>
              <a:t>blir</a:t>
            </a:r>
            <a:r>
              <a:rPr lang="en-US" dirty="0"/>
              <a:t> </a:t>
            </a:r>
            <a:r>
              <a:rPr lang="en-US" dirty="0" err="1"/>
              <a:t>direktekomponentens</a:t>
            </a:r>
            <a:r>
              <a:rPr lang="en-US" dirty="0"/>
              <a:t> </a:t>
            </a:r>
            <a:r>
              <a:rPr lang="en-US" dirty="0" err="1"/>
              <a:t>bidrag</a:t>
            </a:r>
            <a:r>
              <a:rPr lang="en-US" dirty="0"/>
              <a:t> </a:t>
            </a:r>
            <a:r>
              <a:rPr lang="en-US" dirty="0" err="1"/>
              <a:t>redusert</a:t>
            </a:r>
            <a:r>
              <a:rPr lang="en-US" dirty="0"/>
              <a:t> </a:t>
            </a:r>
            <a:r>
              <a:rPr lang="en-US" dirty="0" err="1"/>
              <a:t>når</a:t>
            </a:r>
            <a:r>
              <a:rPr lang="en-US" dirty="0"/>
              <a:t> vi </a:t>
            </a:r>
            <a:r>
              <a:rPr lang="en-US" dirty="0" err="1"/>
              <a:t>introduserer</a:t>
            </a:r>
            <a:r>
              <a:rPr lang="en-US" dirty="0"/>
              <a:t> </a:t>
            </a:r>
            <a:r>
              <a:rPr lang="en-US" dirty="0" err="1"/>
              <a:t>skjermingstiltak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B2C58D-9F40-42A1-8B8A-03E82C84472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56281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 ser man </a:t>
            </a:r>
            <a:r>
              <a:rPr lang="en-US" dirty="0" err="1"/>
              <a:t>eksempelvis</a:t>
            </a:r>
            <a:r>
              <a:rPr lang="en-US" dirty="0"/>
              <a:t> </a:t>
            </a:r>
            <a:r>
              <a:rPr lang="en-US" dirty="0" err="1"/>
              <a:t>hvordan</a:t>
            </a:r>
            <a:r>
              <a:rPr lang="en-US" dirty="0"/>
              <a:t> det ser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før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etter</a:t>
            </a:r>
            <a:r>
              <a:rPr lang="en-US" dirty="0"/>
              <a:t> man har </a:t>
            </a:r>
            <a:r>
              <a:rPr lang="en-US" dirty="0" err="1"/>
              <a:t>innstallert</a:t>
            </a:r>
            <a:r>
              <a:rPr lang="en-US" dirty="0"/>
              <a:t> </a:t>
            </a:r>
            <a:r>
              <a:rPr lang="en-US" dirty="0" err="1"/>
              <a:t>solseil</a:t>
            </a:r>
            <a:r>
              <a:rPr lang="en-US" dirty="0"/>
              <a:t>. Dette er </a:t>
            </a:r>
            <a:r>
              <a:rPr lang="en-US" dirty="0" err="1"/>
              <a:t>typisk</a:t>
            </a:r>
            <a:r>
              <a:rPr lang="en-US" dirty="0"/>
              <a:t> </a:t>
            </a:r>
            <a:r>
              <a:rPr lang="en-US" dirty="0" err="1"/>
              <a:t>hvor</a:t>
            </a:r>
            <a:r>
              <a:rPr lang="en-US" dirty="0"/>
              <a:t> vi </a:t>
            </a:r>
            <a:r>
              <a:rPr lang="en-US" dirty="0" err="1"/>
              <a:t>ønsker</a:t>
            </a:r>
            <a:r>
              <a:rPr lang="en-US" dirty="0"/>
              <a:t> å </a:t>
            </a:r>
            <a:r>
              <a:rPr lang="en-US" dirty="0" err="1"/>
              <a:t>analysere</a:t>
            </a:r>
            <a:r>
              <a:rPr lang="en-US" dirty="0"/>
              <a:t> </a:t>
            </a:r>
            <a:r>
              <a:rPr lang="en-US" dirty="0" err="1"/>
              <a:t>effekten</a:t>
            </a:r>
            <a:r>
              <a:rPr lang="en-US" dirty="0"/>
              <a:t> av </a:t>
            </a:r>
            <a:r>
              <a:rPr lang="en-US" dirty="0" err="1"/>
              <a:t>skjermingstiltaket</a:t>
            </a:r>
            <a:r>
              <a:rPr lang="en-US" dirty="0"/>
              <a:t> </a:t>
            </a:r>
            <a:r>
              <a:rPr lang="en-US" dirty="0" err="1"/>
              <a:t>ved</a:t>
            </a:r>
            <a:r>
              <a:rPr lang="en-US" dirty="0"/>
              <a:t> å </a:t>
            </a:r>
            <a:r>
              <a:rPr lang="en-US" dirty="0" err="1"/>
              <a:t>studere</a:t>
            </a:r>
            <a:r>
              <a:rPr lang="en-US" dirty="0"/>
              <a:t> de </a:t>
            </a:r>
            <a:r>
              <a:rPr lang="en-US" dirty="0" err="1"/>
              <a:t>forskjellige</a:t>
            </a:r>
            <a:r>
              <a:rPr lang="en-US" dirty="0"/>
              <a:t> UV-</a:t>
            </a:r>
            <a:r>
              <a:rPr lang="en-US" dirty="0" err="1"/>
              <a:t>strålingsbidragene</a:t>
            </a:r>
            <a:r>
              <a:rPr lang="en-US" dirty="0"/>
              <a:t> (</a:t>
            </a:r>
            <a:r>
              <a:rPr lang="en-US" dirty="0" err="1"/>
              <a:t>diffus</a:t>
            </a:r>
            <a:r>
              <a:rPr lang="en-US" dirty="0"/>
              <a:t>-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direktekomponent</a:t>
            </a:r>
            <a:r>
              <a:rPr lang="en-US" dirty="0"/>
              <a:t>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B2C58D-9F40-42A1-8B8A-03E82C84472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9499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 ser vi </a:t>
            </a:r>
            <a:r>
              <a:rPr lang="en-US" dirty="0" err="1"/>
              <a:t>resultatene</a:t>
            </a:r>
            <a:r>
              <a:rPr lang="en-US" dirty="0"/>
              <a:t> </a:t>
            </a:r>
            <a:r>
              <a:rPr lang="en-US" dirty="0" err="1"/>
              <a:t>våre</a:t>
            </a:r>
            <a:r>
              <a:rPr lang="en-US" dirty="0"/>
              <a:t> </a:t>
            </a:r>
            <a:r>
              <a:rPr lang="en-US" dirty="0" err="1"/>
              <a:t>når</a:t>
            </a:r>
            <a:r>
              <a:rPr lang="en-US" dirty="0"/>
              <a:t> vi </a:t>
            </a:r>
            <a:r>
              <a:rPr lang="en-US" dirty="0" err="1"/>
              <a:t>sammenligner</a:t>
            </a:r>
            <a:r>
              <a:rPr lang="en-US" dirty="0"/>
              <a:t> UVI </a:t>
            </a:r>
            <a:r>
              <a:rPr lang="en-US" dirty="0" err="1"/>
              <a:t>fra</a:t>
            </a:r>
            <a:r>
              <a:rPr lang="en-US" dirty="0"/>
              <a:t> de to </a:t>
            </a:r>
            <a:r>
              <a:rPr lang="en-US" dirty="0" err="1"/>
              <a:t>foregående</a:t>
            </a:r>
            <a:r>
              <a:rPr lang="en-US" dirty="0"/>
              <a:t> </a:t>
            </a:r>
            <a:r>
              <a:rPr lang="en-US" dirty="0" err="1"/>
              <a:t>bildene</a:t>
            </a:r>
            <a:r>
              <a:rPr lang="en-US" dirty="0"/>
              <a:t>. Her har vi </a:t>
            </a:r>
            <a:r>
              <a:rPr lang="en-US" dirty="0" err="1"/>
              <a:t>studert</a:t>
            </a:r>
            <a:r>
              <a:rPr lang="en-US" dirty="0"/>
              <a:t> UV-</a:t>
            </a:r>
            <a:r>
              <a:rPr lang="en-US" dirty="0" err="1"/>
              <a:t>indeks</a:t>
            </a:r>
            <a:r>
              <a:rPr lang="en-US" dirty="0"/>
              <a:t> for alle timer I </a:t>
            </a:r>
            <a:r>
              <a:rPr lang="en-US" dirty="0" err="1"/>
              <a:t>døgnet</a:t>
            </a:r>
            <a:r>
              <a:rPr lang="en-US" dirty="0"/>
              <a:t> (</a:t>
            </a:r>
            <a:r>
              <a:rPr lang="en-US" dirty="0" err="1"/>
              <a:t>ved</a:t>
            </a:r>
            <a:r>
              <a:rPr lang="en-US" dirty="0"/>
              <a:t> </a:t>
            </a:r>
            <a:r>
              <a:rPr lang="en-US" dirty="0" err="1"/>
              <a:t>halvt</a:t>
            </a:r>
            <a:r>
              <a:rPr lang="en-US" dirty="0"/>
              <a:t> </a:t>
            </a:r>
            <a:r>
              <a:rPr lang="en-US" dirty="0" err="1"/>
              <a:t>minutt</a:t>
            </a:r>
            <a:r>
              <a:rPr lang="en-US" dirty="0"/>
              <a:t> </a:t>
            </a:r>
            <a:r>
              <a:rPr lang="en-US" dirty="0" err="1"/>
              <a:t>inkrement</a:t>
            </a:r>
            <a:r>
              <a:rPr lang="en-US" dirty="0"/>
              <a:t>), for alle 365 </a:t>
            </a:r>
            <a:r>
              <a:rPr lang="en-US" dirty="0" err="1"/>
              <a:t>dager</a:t>
            </a:r>
            <a:r>
              <a:rPr lang="en-US" dirty="0"/>
              <a:t> I </a:t>
            </a:r>
            <a:r>
              <a:rPr lang="en-US" dirty="0" err="1"/>
              <a:t>året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laget</a:t>
            </a:r>
            <a:r>
              <a:rPr lang="en-US" dirty="0"/>
              <a:t> et </a:t>
            </a:r>
            <a:r>
              <a:rPr lang="en-US" dirty="0" err="1"/>
              <a:t>surfaceplot</a:t>
            </a:r>
            <a:r>
              <a:rPr lang="en-US" dirty="0"/>
              <a:t>. Dette </a:t>
            </a:r>
            <a:r>
              <a:rPr lang="en-US" dirty="0" err="1"/>
              <a:t>illustrer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betydelig</a:t>
            </a:r>
            <a:r>
              <a:rPr lang="en-US" dirty="0"/>
              <a:t> </a:t>
            </a:r>
            <a:r>
              <a:rPr lang="en-US" dirty="0" err="1"/>
              <a:t>reduksjon</a:t>
            </a:r>
            <a:r>
              <a:rPr lang="en-US" dirty="0"/>
              <a:t> I UV-</a:t>
            </a:r>
            <a:r>
              <a:rPr lang="en-US" dirty="0" err="1"/>
              <a:t>indeks</a:t>
            </a:r>
            <a:r>
              <a:rPr lang="en-US" dirty="0"/>
              <a:t>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følge</a:t>
            </a:r>
            <a:r>
              <a:rPr lang="en-US" dirty="0"/>
              <a:t> av </a:t>
            </a:r>
            <a:r>
              <a:rPr lang="en-US" dirty="0" err="1"/>
              <a:t>solseilet</a:t>
            </a:r>
            <a:r>
              <a:rPr lang="en-US" dirty="0"/>
              <a:t>, </a:t>
            </a:r>
            <a:r>
              <a:rPr lang="en-US" dirty="0" err="1"/>
              <a:t>og</a:t>
            </a:r>
            <a:r>
              <a:rPr lang="en-US" dirty="0"/>
              <a:t> vi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anslå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ca. 70% </a:t>
            </a:r>
            <a:r>
              <a:rPr lang="en-US" dirty="0" err="1"/>
              <a:t>reduksjon</a:t>
            </a:r>
            <a:r>
              <a:rPr lang="en-US" dirty="0"/>
              <a:t> I </a:t>
            </a:r>
            <a:r>
              <a:rPr lang="en-US" dirty="0" err="1"/>
              <a:t>årlig</a:t>
            </a:r>
            <a:r>
              <a:rPr lang="en-US" dirty="0"/>
              <a:t> UV-</a:t>
            </a:r>
            <a:r>
              <a:rPr lang="en-US" dirty="0" err="1"/>
              <a:t>stråling</a:t>
            </a:r>
            <a:r>
              <a:rPr lang="en-US" dirty="0"/>
              <a:t> (</a:t>
            </a:r>
            <a:r>
              <a:rPr lang="en-US" dirty="0" err="1"/>
              <a:t>ikke</a:t>
            </a:r>
            <a:r>
              <a:rPr lang="en-US" dirty="0"/>
              <a:t> </a:t>
            </a:r>
            <a:r>
              <a:rPr lang="en-US" dirty="0" err="1"/>
              <a:t>nøyaktig</a:t>
            </a:r>
            <a:r>
              <a:rPr lang="en-US" dirty="0"/>
              <a:t> tall, </a:t>
            </a:r>
            <a:r>
              <a:rPr lang="en-US" dirty="0" err="1"/>
              <a:t>siden</a:t>
            </a:r>
            <a:r>
              <a:rPr lang="en-US" dirty="0"/>
              <a:t> vi </a:t>
            </a:r>
            <a:r>
              <a:rPr lang="en-US" dirty="0" err="1"/>
              <a:t>beregner</a:t>
            </a:r>
            <a:r>
              <a:rPr lang="en-US" dirty="0"/>
              <a:t> hele </a:t>
            </a:r>
            <a:r>
              <a:rPr lang="en-US" dirty="0" err="1"/>
              <a:t>doseringen</a:t>
            </a:r>
            <a:r>
              <a:rPr lang="en-US" dirty="0"/>
              <a:t> I et </a:t>
            </a:r>
            <a:r>
              <a:rPr lang="en-US" dirty="0" err="1"/>
              <a:t>enkelt</a:t>
            </a:r>
            <a:r>
              <a:rPr lang="en-US" dirty="0"/>
              <a:t> </a:t>
            </a:r>
            <a:r>
              <a:rPr lang="en-US" dirty="0" err="1"/>
              <a:t>punkt</a:t>
            </a:r>
            <a:r>
              <a:rPr lang="en-US" dirty="0"/>
              <a:t> </a:t>
            </a:r>
            <a:r>
              <a:rPr lang="en-US" dirty="0" err="1"/>
              <a:t>så</a:t>
            </a:r>
            <a:r>
              <a:rPr lang="en-US" dirty="0"/>
              <a:t> man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ikke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at </a:t>
            </a:r>
            <a:r>
              <a:rPr lang="en-US" dirty="0" err="1"/>
              <a:t>dette</a:t>
            </a:r>
            <a:r>
              <a:rPr lang="en-US" dirty="0"/>
              <a:t> er </a:t>
            </a:r>
            <a:r>
              <a:rPr lang="en-US" dirty="0" err="1"/>
              <a:t>valide</a:t>
            </a:r>
            <a:r>
              <a:rPr lang="en-US" dirty="0"/>
              <a:t> tall for </a:t>
            </a:r>
            <a:r>
              <a:rPr lang="en-US" dirty="0" err="1"/>
              <a:t>barna</a:t>
            </a:r>
            <a:r>
              <a:rPr lang="en-US" dirty="0"/>
              <a:t> I </a:t>
            </a:r>
            <a:r>
              <a:rPr lang="en-US" dirty="0" err="1"/>
              <a:t>barnehagen</a:t>
            </a:r>
            <a:r>
              <a:rPr lang="en-US" dirty="0"/>
              <a:t>, men det er </a:t>
            </a:r>
            <a:r>
              <a:rPr lang="en-US" dirty="0" err="1"/>
              <a:t>informativt</a:t>
            </a:r>
            <a:r>
              <a:rPr lang="en-US" dirty="0"/>
              <a:t> å </a:t>
            </a:r>
            <a:r>
              <a:rPr lang="en-US" dirty="0" err="1"/>
              <a:t>tallsette</a:t>
            </a:r>
            <a:r>
              <a:rPr lang="en-US" dirty="0"/>
              <a:t> </a:t>
            </a:r>
            <a:r>
              <a:rPr lang="en-US" dirty="0" err="1"/>
              <a:t>reduksjonen</a:t>
            </a:r>
            <a:r>
              <a:rPr lang="en-US" dirty="0"/>
              <a:t>.)</a:t>
            </a:r>
          </a:p>
          <a:p>
            <a:endParaRPr lang="en-US" dirty="0"/>
          </a:p>
          <a:p>
            <a:r>
              <a:rPr lang="en-US" dirty="0"/>
              <a:t>Dette er bare </a:t>
            </a:r>
            <a:r>
              <a:rPr lang="en-US" dirty="0" err="1"/>
              <a:t>én</a:t>
            </a:r>
            <a:r>
              <a:rPr lang="en-US" dirty="0"/>
              <a:t> av mange </a:t>
            </a:r>
            <a:r>
              <a:rPr lang="en-US" dirty="0" err="1"/>
              <a:t>måter</a:t>
            </a:r>
            <a:r>
              <a:rPr lang="en-US" dirty="0"/>
              <a:t> å </a:t>
            </a:r>
            <a:r>
              <a:rPr lang="en-US" dirty="0" err="1"/>
              <a:t>fremstille</a:t>
            </a:r>
            <a:r>
              <a:rPr lang="en-US" dirty="0"/>
              <a:t> </a:t>
            </a:r>
            <a:r>
              <a:rPr lang="en-US" dirty="0" err="1"/>
              <a:t>våre</a:t>
            </a:r>
            <a:r>
              <a:rPr lang="en-US" dirty="0"/>
              <a:t> </a:t>
            </a:r>
            <a:r>
              <a:rPr lang="en-US" dirty="0" err="1"/>
              <a:t>resultater</a:t>
            </a:r>
            <a:r>
              <a:rPr lang="en-US" dirty="0"/>
              <a:t> </a:t>
            </a:r>
            <a:r>
              <a:rPr lang="en-US" dirty="0" err="1"/>
              <a:t>på</a:t>
            </a:r>
            <a:r>
              <a:rPr lang="en-US" dirty="0"/>
              <a:t>, </a:t>
            </a:r>
            <a:r>
              <a:rPr lang="en-US" dirty="0" err="1"/>
              <a:t>og</a:t>
            </a:r>
            <a:r>
              <a:rPr lang="en-US" dirty="0"/>
              <a:t> man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også</a:t>
            </a:r>
            <a:r>
              <a:rPr lang="en-US" dirty="0"/>
              <a:t> vise </a:t>
            </a:r>
            <a:r>
              <a:rPr lang="en-US" dirty="0" err="1"/>
              <a:t>frem</a:t>
            </a:r>
            <a:r>
              <a:rPr lang="en-US" dirty="0"/>
              <a:t> </a:t>
            </a:r>
            <a:r>
              <a:rPr lang="en-US" dirty="0" err="1"/>
              <a:t>resultatene</a:t>
            </a:r>
            <a:r>
              <a:rPr lang="en-US" dirty="0"/>
              <a:t> I form av </a:t>
            </a:r>
            <a:r>
              <a:rPr lang="en-US" dirty="0" err="1"/>
              <a:t>enkle</a:t>
            </a:r>
            <a:r>
              <a:rPr lang="en-US" dirty="0"/>
              <a:t> </a:t>
            </a:r>
            <a:r>
              <a:rPr lang="en-US" dirty="0" err="1"/>
              <a:t>grafer</a:t>
            </a:r>
            <a:r>
              <a:rPr lang="en-US" dirty="0"/>
              <a:t>.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B2C58D-9F40-42A1-8B8A-03E82C84472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90364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 ser vi et </a:t>
            </a:r>
            <a:r>
              <a:rPr lang="en-US" dirty="0" err="1"/>
              <a:t>utsnitt</a:t>
            </a:r>
            <a:r>
              <a:rPr lang="en-US" dirty="0"/>
              <a:t> av 3D </a:t>
            </a:r>
            <a:r>
              <a:rPr lang="en-US" dirty="0" err="1"/>
              <a:t>plottet</a:t>
            </a:r>
            <a:r>
              <a:rPr lang="en-US" dirty="0"/>
              <a:t> I </a:t>
            </a:r>
            <a:r>
              <a:rPr lang="en-US" dirty="0" err="1"/>
              <a:t>forrige</a:t>
            </a:r>
            <a:r>
              <a:rPr lang="en-US" dirty="0"/>
              <a:t> slide, </a:t>
            </a:r>
            <a:r>
              <a:rPr lang="en-US" dirty="0" err="1"/>
              <a:t>hvor</a:t>
            </a:r>
            <a:r>
              <a:rPr lang="en-US" dirty="0"/>
              <a:t> vi I </a:t>
            </a:r>
            <a:r>
              <a:rPr lang="en-US" dirty="0" err="1"/>
              <a:t>tillegg</a:t>
            </a:r>
            <a:r>
              <a:rPr lang="en-US" dirty="0"/>
              <a:t> har tatt med </a:t>
            </a:r>
            <a:r>
              <a:rPr lang="en-US" dirty="0" err="1"/>
              <a:t>hvordan</a:t>
            </a:r>
            <a:r>
              <a:rPr lang="en-US" dirty="0"/>
              <a:t> UV-</a:t>
            </a:r>
            <a:r>
              <a:rPr lang="en-US" dirty="0" err="1"/>
              <a:t>indeks</a:t>
            </a:r>
            <a:r>
              <a:rPr lang="en-US" dirty="0"/>
              <a:t> ser </a:t>
            </a:r>
            <a:r>
              <a:rPr lang="en-US" dirty="0" err="1"/>
              <a:t>ut</a:t>
            </a:r>
            <a:r>
              <a:rPr lang="en-US" dirty="0"/>
              <a:t> for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teoretisk</a:t>
            </a:r>
            <a:r>
              <a:rPr lang="en-US" dirty="0"/>
              <a:t> </a:t>
            </a:r>
            <a:r>
              <a:rPr lang="en-US" dirty="0" err="1"/>
              <a:t>helt</a:t>
            </a:r>
            <a:r>
              <a:rPr lang="en-US" dirty="0"/>
              <a:t> </a:t>
            </a:r>
            <a:r>
              <a:rPr lang="en-US" dirty="0" err="1"/>
              <a:t>åpen</a:t>
            </a:r>
            <a:r>
              <a:rPr lang="en-US" dirty="0"/>
              <a:t> Himmel, med </a:t>
            </a:r>
            <a:r>
              <a:rPr lang="en-US" dirty="0" err="1"/>
              <a:t>klarvær</a:t>
            </a:r>
            <a:r>
              <a:rPr lang="en-US" dirty="0"/>
              <a:t> (</a:t>
            </a:r>
            <a:r>
              <a:rPr lang="en-US" dirty="0" err="1"/>
              <a:t>noe</a:t>
            </a:r>
            <a:r>
              <a:rPr lang="en-US" dirty="0"/>
              <a:t> </a:t>
            </a:r>
            <a:r>
              <a:rPr lang="en-US" dirty="0" err="1"/>
              <a:t>som</a:t>
            </a:r>
            <a:r>
              <a:rPr lang="en-US" dirty="0"/>
              <a:t> star I </a:t>
            </a:r>
            <a:r>
              <a:rPr lang="en-US" dirty="0" err="1"/>
              <a:t>grunn</a:t>
            </a:r>
            <a:r>
              <a:rPr lang="en-US" dirty="0"/>
              <a:t> for </a:t>
            </a:r>
            <a:r>
              <a:rPr lang="en-US" dirty="0" err="1"/>
              <a:t>samtlige</a:t>
            </a:r>
            <a:r>
              <a:rPr lang="en-US" dirty="0"/>
              <a:t> plots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grafer</a:t>
            </a:r>
            <a:r>
              <a:rPr lang="en-US" dirty="0"/>
              <a:t>). Dette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være</a:t>
            </a:r>
            <a:r>
              <a:rPr lang="en-US" dirty="0"/>
              <a:t> vel </a:t>
            </a:r>
            <a:r>
              <a:rPr lang="en-US" dirty="0" err="1"/>
              <a:t>så</a:t>
            </a:r>
            <a:r>
              <a:rPr lang="en-US" dirty="0"/>
              <a:t> </a:t>
            </a:r>
            <a:r>
              <a:rPr lang="en-US" dirty="0" err="1"/>
              <a:t>informativt</a:t>
            </a:r>
            <a:r>
              <a:rPr lang="en-US" dirty="0"/>
              <a:t> for </a:t>
            </a:r>
            <a:r>
              <a:rPr lang="en-US" dirty="0" err="1"/>
              <a:t>ikke-faglig</a:t>
            </a:r>
            <a:r>
              <a:rPr lang="en-US" dirty="0"/>
              <a:t> personnel, da vi </a:t>
            </a:r>
            <a:r>
              <a:rPr lang="en-US" dirty="0" err="1"/>
              <a:t>også</a:t>
            </a:r>
            <a:r>
              <a:rPr lang="en-US" dirty="0"/>
              <a:t> her ser </a:t>
            </a:r>
            <a:r>
              <a:rPr lang="en-US" dirty="0" err="1"/>
              <a:t>tydelig</a:t>
            </a:r>
            <a:r>
              <a:rPr lang="en-US" dirty="0"/>
              <a:t> </a:t>
            </a:r>
            <a:r>
              <a:rPr lang="en-US" dirty="0" err="1"/>
              <a:t>effekten</a:t>
            </a:r>
            <a:r>
              <a:rPr lang="en-US" dirty="0"/>
              <a:t> av </a:t>
            </a:r>
            <a:r>
              <a:rPr lang="en-US" dirty="0" err="1"/>
              <a:t>skjermingstiltakene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 err="1"/>
              <a:t>Hva</a:t>
            </a:r>
            <a:r>
              <a:rPr lang="en-US" dirty="0"/>
              <a:t>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fungerer</a:t>
            </a:r>
            <a:r>
              <a:rPr lang="en-US" dirty="0"/>
              <a:t> best er </a:t>
            </a:r>
            <a:r>
              <a:rPr lang="en-US" dirty="0" err="1"/>
              <a:t>vanskelig</a:t>
            </a:r>
            <a:r>
              <a:rPr lang="en-US" dirty="0"/>
              <a:t> å </a:t>
            </a:r>
            <a:r>
              <a:rPr lang="en-US" dirty="0" err="1"/>
              <a:t>vite</a:t>
            </a:r>
            <a:r>
              <a:rPr lang="en-US" dirty="0"/>
              <a:t> </a:t>
            </a:r>
            <a:r>
              <a:rPr lang="en-US" dirty="0" err="1"/>
              <a:t>på</a:t>
            </a:r>
            <a:r>
              <a:rPr lang="en-US" dirty="0"/>
              <a:t> </a:t>
            </a:r>
            <a:r>
              <a:rPr lang="en-US" dirty="0" err="1"/>
              <a:t>forhånd</a:t>
            </a:r>
            <a:r>
              <a:rPr lang="en-US" dirty="0"/>
              <a:t> da det </a:t>
            </a:r>
            <a:r>
              <a:rPr lang="en-US" dirty="0" err="1"/>
              <a:t>skal</a:t>
            </a:r>
            <a:r>
              <a:rPr lang="en-US" dirty="0"/>
              <a:t> </a:t>
            </a:r>
            <a:r>
              <a:rPr lang="en-US" dirty="0" err="1"/>
              <a:t>fremstilles</a:t>
            </a:r>
            <a:r>
              <a:rPr lang="en-US" dirty="0"/>
              <a:t> for </a:t>
            </a:r>
            <a:r>
              <a:rPr lang="en-US" dirty="0" err="1"/>
              <a:t>ikke-faglige</a:t>
            </a:r>
            <a:r>
              <a:rPr lang="en-US" dirty="0"/>
              <a:t> folk. </a:t>
            </a:r>
            <a:r>
              <a:rPr lang="en-US" dirty="0" err="1"/>
              <a:t>Vil</a:t>
            </a:r>
            <a:r>
              <a:rPr lang="en-US" dirty="0"/>
              <a:t> </a:t>
            </a:r>
            <a:r>
              <a:rPr lang="en-US" dirty="0" err="1"/>
              <a:t>nok</a:t>
            </a:r>
            <a:r>
              <a:rPr lang="en-US" dirty="0"/>
              <a:t> </a:t>
            </a:r>
            <a:r>
              <a:rPr lang="en-US" dirty="0" err="1"/>
              <a:t>være</a:t>
            </a:r>
            <a:r>
              <a:rPr lang="en-US" dirty="0"/>
              <a:t> mange </a:t>
            </a:r>
            <a:r>
              <a:rPr lang="en-US" dirty="0" err="1"/>
              <a:t>muligheter</a:t>
            </a:r>
            <a:r>
              <a:rPr lang="en-US" dirty="0"/>
              <a:t> </a:t>
            </a:r>
            <a:r>
              <a:rPr lang="en-US" dirty="0" err="1"/>
              <a:t>som</a:t>
            </a:r>
            <a:r>
              <a:rPr lang="en-US" dirty="0"/>
              <a:t> alle har sine </a:t>
            </a:r>
            <a:r>
              <a:rPr lang="en-US" dirty="0" err="1"/>
              <a:t>styrker</a:t>
            </a:r>
            <a:r>
              <a:rPr lang="en-US" dirty="0"/>
              <a:t> </a:t>
            </a:r>
            <a:r>
              <a:rPr lang="en-US" dirty="0" err="1"/>
              <a:t>mtp</a:t>
            </a:r>
            <a:r>
              <a:rPr lang="en-US" dirty="0"/>
              <a:t>. </a:t>
            </a:r>
            <a:r>
              <a:rPr lang="en-US" dirty="0" err="1"/>
              <a:t>Overtalskraft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 err="1"/>
              <a:t>Veien</a:t>
            </a:r>
            <a:r>
              <a:rPr lang="en-US" dirty="0"/>
              <a:t> </a:t>
            </a:r>
            <a:r>
              <a:rPr lang="en-US" dirty="0" err="1"/>
              <a:t>videre</a:t>
            </a:r>
            <a:r>
              <a:rPr lang="en-US" dirty="0"/>
              <a:t> for </a:t>
            </a:r>
            <a:r>
              <a:rPr lang="en-US" dirty="0" err="1"/>
              <a:t>prosjektet</a:t>
            </a:r>
            <a:r>
              <a:rPr lang="en-US" dirty="0"/>
              <a:t> er å </a:t>
            </a:r>
            <a:r>
              <a:rPr lang="en-US" dirty="0" err="1"/>
              <a:t>fortsette</a:t>
            </a:r>
            <a:r>
              <a:rPr lang="en-US" dirty="0"/>
              <a:t> </a:t>
            </a:r>
            <a:r>
              <a:rPr lang="en-US" dirty="0" err="1"/>
              <a:t>arbeidet</a:t>
            </a:r>
            <a:r>
              <a:rPr lang="en-US" dirty="0"/>
              <a:t> med å </a:t>
            </a:r>
            <a:r>
              <a:rPr lang="en-US" dirty="0" err="1"/>
              <a:t>videreformidle</a:t>
            </a:r>
            <a:r>
              <a:rPr lang="en-US" dirty="0"/>
              <a:t> </a:t>
            </a:r>
            <a:r>
              <a:rPr lang="en-US" dirty="0" err="1"/>
              <a:t>resultatene</a:t>
            </a:r>
            <a:r>
              <a:rPr lang="en-US" dirty="0"/>
              <a:t> </a:t>
            </a:r>
            <a:r>
              <a:rPr lang="en-US" dirty="0" err="1"/>
              <a:t>våre</a:t>
            </a:r>
            <a:r>
              <a:rPr lang="en-US" dirty="0"/>
              <a:t>,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bruke</a:t>
            </a:r>
            <a:r>
              <a:rPr lang="en-US" dirty="0"/>
              <a:t> </a:t>
            </a:r>
            <a:r>
              <a:rPr lang="en-US" dirty="0" err="1"/>
              <a:t>dette</a:t>
            </a:r>
            <a:r>
              <a:rPr lang="en-US" dirty="0"/>
              <a:t>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grunnlag</a:t>
            </a:r>
            <a:r>
              <a:rPr lang="en-US" dirty="0"/>
              <a:t> I </a:t>
            </a:r>
            <a:r>
              <a:rPr lang="en-US" dirty="0" err="1"/>
              <a:t>videre</a:t>
            </a:r>
            <a:r>
              <a:rPr lang="en-US" dirty="0"/>
              <a:t> </a:t>
            </a:r>
            <a:r>
              <a:rPr lang="en-US" dirty="0" err="1"/>
              <a:t>arbeid</a:t>
            </a:r>
            <a:r>
              <a:rPr lang="en-US" dirty="0"/>
              <a:t> med </a:t>
            </a:r>
            <a:r>
              <a:rPr lang="en-US" dirty="0" err="1"/>
              <a:t>nasjonal</a:t>
            </a:r>
            <a:r>
              <a:rPr lang="en-US" dirty="0"/>
              <a:t> UV-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/>
              <a:t>hudkreftstrategi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B2C58D-9F40-42A1-8B8A-03E82C84472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83598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Arbeidsplass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Arbeidsmiljø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Arbeidsoppgaver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B2C58D-9F40-42A1-8B8A-03E82C84472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1939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404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97004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89577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4114639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45643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69009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60255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4745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093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971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348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96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224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253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673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884F1-FFEA-405F-9602-3DCA865EDA4E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917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443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4272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  <p:sldLayoutId id="214748374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8E97F66B-7ABE-4F75-BB07-6F9CCCCA98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160" b="6570"/>
          <a:stretch/>
        </p:blipFill>
        <p:spPr>
          <a:xfrm>
            <a:off x="20" y="-1981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B7D6E1-9FB8-4876-B4CA-1B83F5A1D1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9510" y="2324906"/>
            <a:ext cx="3412067" cy="158869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dirty="0">
                <a:solidFill>
                  <a:schemeClr val="tx1"/>
                </a:solidFill>
              </a:rPr>
              <a:t>FYS3820: </a:t>
            </a:r>
            <a:r>
              <a:rPr lang="en-US" sz="3100" dirty="0" err="1">
                <a:solidFill>
                  <a:schemeClr val="tx1"/>
                </a:solidFill>
              </a:rPr>
              <a:t>Arbeidspraksis</a:t>
            </a:r>
            <a:endParaRPr lang="en-GB" sz="31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237CB3-296F-4FEE-BD1D-E5595D02A5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9510" y="3945249"/>
            <a:ext cx="3412067" cy="738820"/>
          </a:xfrm>
        </p:spPr>
        <p:txBody>
          <a:bodyPr>
            <a:normAutofit/>
          </a:bodyPr>
          <a:lstStyle/>
          <a:p>
            <a:r>
              <a:rPr lang="en-US" dirty="0" err="1"/>
              <a:t>Solskjermingsprosjekt</a:t>
            </a:r>
            <a:r>
              <a:rPr lang="en-US" dirty="0"/>
              <a:t> hos DSA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65607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8D42F-4264-4A4B-89D5-BE0021CE4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Solskjermingsprosjekt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25398-1C1D-43BE-BD7B-E20B8E188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853248"/>
            <a:ext cx="8946541" cy="4195481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Bakgrunn</a:t>
            </a:r>
            <a:endParaRPr lang="en-US" dirty="0"/>
          </a:p>
          <a:p>
            <a:pPr lvl="1"/>
            <a:r>
              <a:rPr lang="en-US" dirty="0" err="1"/>
              <a:t>Nasjonal</a:t>
            </a:r>
            <a:r>
              <a:rPr lang="en-US" dirty="0"/>
              <a:t> UV-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hudkreftstrategi</a:t>
            </a:r>
            <a:endParaRPr lang="en-US" dirty="0"/>
          </a:p>
          <a:p>
            <a:pPr lvl="1"/>
            <a:r>
              <a:rPr lang="en-US" dirty="0"/>
              <a:t>Norge 3.plass I </a:t>
            </a:r>
            <a:r>
              <a:rPr lang="en-US" dirty="0" err="1"/>
              <a:t>verden</a:t>
            </a:r>
            <a:r>
              <a:rPr lang="en-US" dirty="0"/>
              <a:t> </a:t>
            </a:r>
            <a:r>
              <a:rPr lang="en-US" dirty="0" err="1"/>
              <a:t>mht</a:t>
            </a:r>
            <a:r>
              <a:rPr lang="en-US" dirty="0"/>
              <a:t>. </a:t>
            </a:r>
            <a:r>
              <a:rPr lang="en-US" dirty="0" err="1"/>
              <a:t>forekomst</a:t>
            </a:r>
            <a:r>
              <a:rPr lang="en-US" dirty="0"/>
              <a:t>, </a:t>
            </a:r>
            <a:r>
              <a:rPr lang="en-US" dirty="0" err="1"/>
              <a:t>og</a:t>
            </a:r>
            <a:r>
              <a:rPr lang="en-US" dirty="0"/>
              <a:t> 2.plass </a:t>
            </a:r>
            <a:r>
              <a:rPr lang="en-US" dirty="0" err="1"/>
              <a:t>mht</a:t>
            </a:r>
            <a:r>
              <a:rPr lang="en-US" dirty="0"/>
              <a:t>. </a:t>
            </a:r>
            <a:r>
              <a:rPr lang="en-US" dirty="0" err="1"/>
              <a:t>dødelighet</a:t>
            </a:r>
            <a:r>
              <a:rPr lang="en-US" dirty="0"/>
              <a:t> av </a:t>
            </a:r>
            <a:r>
              <a:rPr lang="en-US" dirty="0" err="1"/>
              <a:t>føflekkreft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Koster</a:t>
            </a:r>
            <a:r>
              <a:rPr lang="en-US" dirty="0"/>
              <a:t> Norge 6.5mrd </a:t>
            </a:r>
            <a:r>
              <a:rPr lang="en-US" dirty="0" err="1"/>
              <a:t>årlig</a:t>
            </a:r>
            <a:r>
              <a:rPr lang="en-US" dirty="0"/>
              <a:t>.</a:t>
            </a:r>
          </a:p>
          <a:p>
            <a:r>
              <a:rPr lang="en-US" dirty="0" err="1"/>
              <a:t>Hensikt</a:t>
            </a:r>
            <a:endParaRPr lang="en-US" dirty="0"/>
          </a:p>
          <a:p>
            <a:pPr lvl="1"/>
            <a:r>
              <a:rPr lang="en-US" dirty="0"/>
              <a:t>Nye </a:t>
            </a:r>
            <a:r>
              <a:rPr lang="en-US" dirty="0" err="1"/>
              <a:t>retningslinjer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lovverk</a:t>
            </a:r>
            <a:endParaRPr lang="en-US" dirty="0"/>
          </a:p>
          <a:p>
            <a:pPr lvl="1"/>
            <a:r>
              <a:rPr lang="en-US" dirty="0" err="1"/>
              <a:t>Integere</a:t>
            </a:r>
            <a:r>
              <a:rPr lang="en-US" dirty="0"/>
              <a:t> </a:t>
            </a:r>
            <a:r>
              <a:rPr lang="en-US" dirty="0" err="1"/>
              <a:t>forebygging</a:t>
            </a:r>
            <a:r>
              <a:rPr lang="en-US" dirty="0"/>
              <a:t> I </a:t>
            </a:r>
            <a:r>
              <a:rPr lang="en-US" dirty="0" err="1"/>
              <a:t>eksisterende</a:t>
            </a:r>
            <a:r>
              <a:rPr lang="en-US" dirty="0"/>
              <a:t> </a:t>
            </a:r>
            <a:r>
              <a:rPr lang="en-US" dirty="0" err="1"/>
              <a:t>folkehelsearbeid</a:t>
            </a:r>
            <a:endParaRPr lang="en-US" dirty="0"/>
          </a:p>
          <a:p>
            <a:pPr lvl="1"/>
            <a:r>
              <a:rPr lang="en-US" dirty="0" err="1"/>
              <a:t>Øke</a:t>
            </a:r>
            <a:r>
              <a:rPr lang="en-US" dirty="0"/>
              <a:t> </a:t>
            </a:r>
            <a:r>
              <a:rPr lang="en-US" dirty="0" err="1"/>
              <a:t>kunnskap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bevissthet</a:t>
            </a:r>
            <a:r>
              <a:rPr lang="en-US" dirty="0"/>
              <a:t> om </a:t>
            </a:r>
            <a:r>
              <a:rPr lang="en-US" dirty="0" err="1"/>
              <a:t>forebygging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tidligere</a:t>
            </a:r>
            <a:r>
              <a:rPr lang="en-US" dirty="0"/>
              <a:t> </a:t>
            </a:r>
            <a:r>
              <a:rPr lang="en-US" dirty="0" err="1"/>
              <a:t>oppdagelse</a:t>
            </a:r>
            <a:r>
              <a:rPr lang="en-US" dirty="0"/>
              <a:t> av </a:t>
            </a:r>
            <a:r>
              <a:rPr lang="en-US" dirty="0" err="1"/>
              <a:t>hudkreft</a:t>
            </a:r>
            <a:r>
              <a:rPr lang="en-US" dirty="0"/>
              <a:t>.</a:t>
            </a:r>
          </a:p>
          <a:p>
            <a:r>
              <a:rPr lang="en-US" dirty="0" err="1"/>
              <a:t>Gjennomførelse</a:t>
            </a:r>
            <a:endParaRPr lang="en-US" dirty="0"/>
          </a:p>
          <a:p>
            <a:pPr lvl="1"/>
            <a:r>
              <a:rPr lang="en-US" dirty="0" err="1"/>
              <a:t>Målinger</a:t>
            </a:r>
            <a:r>
              <a:rPr lang="en-US" dirty="0"/>
              <a:t>, </a:t>
            </a:r>
            <a:r>
              <a:rPr lang="en-US" dirty="0" err="1"/>
              <a:t>vurdering</a:t>
            </a:r>
            <a:r>
              <a:rPr lang="en-US" dirty="0"/>
              <a:t>, </a:t>
            </a:r>
            <a:r>
              <a:rPr lang="en-US" dirty="0" err="1"/>
              <a:t>fremstilling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313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D35F6B75-B6D3-4228-9CB8-6E30A54C8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108" y="629266"/>
            <a:ext cx="3307744" cy="1641986"/>
          </a:xfrm>
        </p:spPr>
        <p:txBody>
          <a:bodyPr>
            <a:normAutofit/>
          </a:bodyPr>
          <a:lstStyle/>
          <a:p>
            <a:r>
              <a:rPr lang="en-US" err="1"/>
              <a:t>Feltarbeid</a:t>
            </a:r>
            <a:endParaRPr lang="en-GB"/>
          </a:p>
        </p:txBody>
      </p:sp>
      <p:pic>
        <p:nvPicPr>
          <p:cNvPr id="16" name="Picture 15" descr="A picture containing tree, outdoor&#10;&#10;Description automatically generated">
            <a:extLst>
              <a:ext uri="{FF2B5EF4-FFF2-40B4-BE49-F238E27FC236}">
                <a16:creationId xmlns:a16="http://schemas.microsoft.com/office/drawing/2014/main" id="{6EAFE134-77FD-4704-96E6-2AEA029905A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04" b="2"/>
          <a:stretch/>
        </p:blipFill>
        <p:spPr>
          <a:xfrm rot="5400000">
            <a:off x="-381798" y="381796"/>
            <a:ext cx="6858000" cy="6094407"/>
          </a:xfrm>
          <a:prstGeom prst="rect">
            <a:avLst/>
          </a:prstGeom>
        </p:spPr>
      </p:pic>
      <p:sp>
        <p:nvSpPr>
          <p:cNvPr id="31" name="Content Placeholder 11">
            <a:extLst>
              <a:ext uri="{FF2B5EF4-FFF2-40B4-BE49-F238E27FC236}">
                <a16:creationId xmlns:a16="http://schemas.microsoft.com/office/drawing/2014/main" id="{CB1FFD99-99EE-4BB8-8D1C-18CFBC66D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2108" y="2438400"/>
            <a:ext cx="3307744" cy="3809999"/>
          </a:xfrm>
        </p:spPr>
        <p:txBody>
          <a:bodyPr>
            <a:normAutofit/>
          </a:bodyPr>
          <a:lstStyle/>
          <a:p>
            <a:r>
              <a:rPr lang="en-US" dirty="0" err="1"/>
              <a:t>Innhenting</a:t>
            </a:r>
            <a:r>
              <a:rPr lang="en-US" dirty="0"/>
              <a:t> av </a:t>
            </a:r>
            <a:r>
              <a:rPr lang="en-US" dirty="0" err="1"/>
              <a:t>måledata</a:t>
            </a:r>
            <a:endParaRPr lang="en-US" dirty="0"/>
          </a:p>
          <a:p>
            <a:r>
              <a:rPr lang="en-US" dirty="0" err="1"/>
              <a:t>Referansebilder</a:t>
            </a:r>
            <a:endParaRPr lang="en-US" dirty="0"/>
          </a:p>
          <a:p>
            <a:pPr lvl="1"/>
            <a:r>
              <a:rPr lang="en-US" dirty="0"/>
              <a:t>Fisheye</a:t>
            </a:r>
          </a:p>
        </p:txBody>
      </p:sp>
    </p:spTree>
    <p:extLst>
      <p:ext uri="{BB962C8B-B14F-4D97-AF65-F5344CB8AC3E}">
        <p14:creationId xmlns:p14="http://schemas.microsoft.com/office/powerpoint/2010/main" val="1348330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A4F4B-C69E-4124-83BE-0A8827663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27318"/>
            <a:ext cx="9404723" cy="1400530"/>
          </a:xfrm>
        </p:spPr>
        <p:txBody>
          <a:bodyPr/>
          <a:lstStyle/>
          <a:p>
            <a:r>
              <a:rPr lang="en-US" dirty="0" err="1"/>
              <a:t>Bildeanalyse</a:t>
            </a:r>
            <a:endParaRPr lang="en-GB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6831AC2-DF08-443A-9A2D-83E12F3675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169" y="2514600"/>
            <a:ext cx="3314700" cy="33147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32720E-A4E9-4AD1-8CCF-13BDCF195699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0" y="1938338"/>
            <a:ext cx="2946400" cy="576262"/>
          </a:xfrm>
        </p:spPr>
        <p:txBody>
          <a:bodyPr/>
          <a:lstStyle/>
          <a:p>
            <a:r>
              <a:rPr lang="en-US" dirty="0"/>
              <a:t>Original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FAA0208-34F6-4591-9F7A-51591C800C4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256713" y="2005013"/>
            <a:ext cx="2935287" cy="576262"/>
          </a:xfrm>
        </p:spPr>
        <p:txBody>
          <a:bodyPr/>
          <a:lstStyle/>
          <a:p>
            <a:r>
              <a:rPr lang="en-US" dirty="0" err="1"/>
              <a:t>Bearbeidet</a:t>
            </a:r>
            <a:endParaRPr lang="en-GB" dirty="0"/>
          </a:p>
        </p:txBody>
      </p:sp>
      <p:pic>
        <p:nvPicPr>
          <p:cNvPr id="11" name="Content Placeholder 10" descr="A picture containing round&#10;&#10;Description automatically generated">
            <a:extLst>
              <a:ext uri="{FF2B5EF4-FFF2-40B4-BE49-F238E27FC236}">
                <a16:creationId xmlns:a16="http://schemas.microsoft.com/office/drawing/2014/main" id="{C90E7A07-B6BD-420A-82F4-8397D8997C13}"/>
              </a:ext>
            </a:extLst>
          </p:cNvPr>
          <p:cNvPicPr>
            <a:picLocks noGrp="1" noChangeAspect="1"/>
          </p:cNvPicPr>
          <p:nvPr>
            <p:ph sz="quarter"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8869" y="2514600"/>
            <a:ext cx="3314700" cy="3324573"/>
          </a:xfrm>
        </p:spPr>
      </p:pic>
      <p:pic>
        <p:nvPicPr>
          <p:cNvPr id="20" name="Picture 19" descr="A satellite view of a city&#10;&#10;Description automatically generated with low confidence">
            <a:extLst>
              <a:ext uri="{FF2B5EF4-FFF2-40B4-BE49-F238E27FC236}">
                <a16:creationId xmlns:a16="http://schemas.microsoft.com/office/drawing/2014/main" id="{CE2BB879-DC17-4871-8CD8-CA6FE1EC72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8869" y="2514600"/>
            <a:ext cx="3398137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267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81F6BC-3486-4FCE-B310-BB5DB07B9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Før</a:t>
            </a:r>
            <a:r>
              <a:rPr lang="en-US" dirty="0"/>
              <a:t>/</a:t>
            </a:r>
            <a:r>
              <a:rPr lang="en-US" dirty="0" err="1"/>
              <a:t>etter</a:t>
            </a:r>
            <a:r>
              <a:rPr lang="en-US" dirty="0"/>
              <a:t> </a:t>
            </a:r>
            <a:r>
              <a:rPr lang="en-US" dirty="0" err="1"/>
              <a:t>innstallering</a:t>
            </a:r>
            <a:r>
              <a:rPr lang="en-US" dirty="0"/>
              <a:t> av </a:t>
            </a:r>
            <a:r>
              <a:rPr lang="en-US" dirty="0" err="1"/>
              <a:t>solseil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58A705-52B6-4BF8-B443-20D539EA40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5DCFD61-EA5A-405C-A158-DD6B606E735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28603"/>
            <a:ext cx="5195408" cy="3896556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50416BD-E8A1-4F39-9CD2-C45DDE71B3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6" name="Content Placeholder 15" descr="A view of the earth from space&#10;&#10;Description automatically generated with medium confidence">
            <a:extLst>
              <a:ext uri="{FF2B5EF4-FFF2-40B4-BE49-F238E27FC236}">
                <a16:creationId xmlns:a16="http://schemas.microsoft.com/office/drawing/2014/main" id="{D7AC60C7-3CEB-4978-94A9-2155135A203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593" y="2128604"/>
            <a:ext cx="5195408" cy="3896556"/>
          </a:xfrm>
        </p:spPr>
      </p:pic>
    </p:spTree>
    <p:extLst>
      <p:ext uri="{BB962C8B-B14F-4D97-AF65-F5344CB8AC3E}">
        <p14:creationId xmlns:p14="http://schemas.microsoft.com/office/powerpoint/2010/main" val="416148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0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2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F37667-21B4-48DC-A1B7-F6CAF6929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EBEBEB"/>
                </a:solidFill>
              </a:rPr>
              <a:t>Fremstilling</a:t>
            </a:r>
            <a:r>
              <a:rPr lang="en-US" dirty="0">
                <a:solidFill>
                  <a:srgbClr val="EBEBEB"/>
                </a:solidFill>
              </a:rPr>
              <a:t> av </a:t>
            </a:r>
            <a:r>
              <a:rPr lang="en-US" dirty="0" err="1">
                <a:solidFill>
                  <a:srgbClr val="EBEBEB"/>
                </a:solidFill>
              </a:rPr>
              <a:t>resultater</a:t>
            </a:r>
            <a:endParaRPr lang="en-GB" dirty="0">
              <a:solidFill>
                <a:srgbClr val="EBEBEB"/>
              </a:solidFill>
            </a:endParaRPr>
          </a:p>
        </p:txBody>
      </p:sp>
      <p:sp useBgFill="1">
        <p:nvSpPr>
          <p:cNvPr id="32" name="Freeform: Shape 26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Picture 4" descr="Chart, surface chart&#10;&#10;Description automatically generated">
            <a:extLst>
              <a:ext uri="{FF2B5EF4-FFF2-40B4-BE49-F238E27FC236}">
                <a16:creationId xmlns:a16="http://schemas.microsoft.com/office/drawing/2014/main" id="{464B35E6-1356-45F2-BB0A-EB82045ADE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30" y="1854306"/>
            <a:ext cx="11263744" cy="5003694"/>
          </a:xfrm>
          <a:prstGeom prst="rect">
            <a:avLst/>
          </a:prstGeom>
          <a:effectLst/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886D51D-95D4-4C50-8456-891F59F34F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09994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8968D-1F4C-458E-9B18-DC7B64BBF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en-US" dirty="0" err="1"/>
              <a:t>Fremstilling</a:t>
            </a:r>
            <a:r>
              <a:rPr lang="en-US" dirty="0"/>
              <a:t> av </a:t>
            </a:r>
            <a:r>
              <a:rPr lang="en-US" dirty="0" err="1"/>
              <a:t>resultater</a:t>
            </a:r>
            <a:endParaRPr lang="en-GB" dirty="0"/>
          </a:p>
        </p:txBody>
      </p:sp>
      <p:pic>
        <p:nvPicPr>
          <p:cNvPr id="5" name="Content Placeholder 4" descr="Chart, histogram&#10;&#10;Description automatically generated">
            <a:extLst>
              <a:ext uri="{FF2B5EF4-FFF2-40B4-BE49-F238E27FC236}">
                <a16:creationId xmlns:a16="http://schemas.microsoft.com/office/drawing/2014/main" id="{CA4B349A-ACF5-491F-8819-BEB04DC36A5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1" r="-2" b="-2"/>
          <a:stretch/>
        </p:blipFill>
        <p:spPr>
          <a:xfrm>
            <a:off x="648930" y="2052213"/>
            <a:ext cx="5451627" cy="41961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79E1600-DBD8-4379-AB58-47C8CE4DF0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0752" y="2052214"/>
            <a:ext cx="4338409" cy="4196185"/>
          </a:xfrm>
        </p:spPr>
        <p:txBody>
          <a:bodyPr>
            <a:normAutofit/>
          </a:bodyPr>
          <a:lstStyle/>
          <a:p>
            <a:r>
              <a:rPr lang="en-US" dirty="0" err="1"/>
              <a:t>Hva</a:t>
            </a:r>
            <a:r>
              <a:rPr lang="en-US" dirty="0"/>
              <a:t> </a:t>
            </a:r>
            <a:r>
              <a:rPr lang="en-US" dirty="0" err="1"/>
              <a:t>fungerer</a:t>
            </a:r>
            <a:r>
              <a:rPr lang="en-US" dirty="0"/>
              <a:t> best </a:t>
            </a:r>
            <a:r>
              <a:rPr lang="en-US" dirty="0" err="1"/>
              <a:t>til</a:t>
            </a:r>
            <a:r>
              <a:rPr lang="en-US" dirty="0"/>
              <a:t> </a:t>
            </a:r>
            <a:r>
              <a:rPr lang="en-US" dirty="0" err="1"/>
              <a:t>vårt</a:t>
            </a:r>
            <a:r>
              <a:rPr lang="en-US" dirty="0"/>
              <a:t> </a:t>
            </a:r>
            <a:r>
              <a:rPr lang="en-US" dirty="0" err="1"/>
              <a:t>formål</a:t>
            </a:r>
            <a:endParaRPr lang="en-US" dirty="0"/>
          </a:p>
          <a:p>
            <a:r>
              <a:rPr lang="en-US" dirty="0" err="1"/>
              <a:t>Gjennomslag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kommunene</a:t>
            </a:r>
            <a:endParaRPr lang="en-US" dirty="0"/>
          </a:p>
          <a:p>
            <a:r>
              <a:rPr lang="en-US" dirty="0" err="1"/>
              <a:t>Veien</a:t>
            </a:r>
            <a:r>
              <a:rPr lang="en-US" dirty="0"/>
              <a:t> </a:t>
            </a:r>
            <a:r>
              <a:rPr lang="en-US" dirty="0" err="1"/>
              <a:t>videre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0089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DCFAD-2915-4477-877F-4A4F96F74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611" y="821018"/>
            <a:ext cx="9404723" cy="1400530"/>
          </a:xfrm>
        </p:spPr>
        <p:txBody>
          <a:bodyPr>
            <a:normAutofit/>
          </a:bodyPr>
          <a:lstStyle/>
          <a:p>
            <a:r>
              <a:rPr lang="en-US" dirty="0" err="1"/>
              <a:t>Refleksjoner</a:t>
            </a:r>
            <a:r>
              <a:rPr lang="en-US" dirty="0"/>
              <a:t> </a:t>
            </a:r>
            <a:r>
              <a:rPr lang="en-US" dirty="0" err="1"/>
              <a:t>rundt</a:t>
            </a:r>
            <a:r>
              <a:rPr lang="en-US" dirty="0"/>
              <a:t> </a:t>
            </a:r>
            <a:r>
              <a:rPr lang="en-US" dirty="0" err="1"/>
              <a:t>arbeidspraksis</a:t>
            </a:r>
            <a:endParaRPr lang="en-GB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8D6ADDE-F643-4A03-B803-91CED27B78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8194784"/>
              </p:ext>
            </p:extLst>
          </p:nvPr>
        </p:nvGraphicFramePr>
        <p:xfrm>
          <a:off x="1393824" y="1521283"/>
          <a:ext cx="9404352" cy="4056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4213829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9432</TotalTime>
  <Words>1270</Words>
  <Application>Microsoft Office PowerPoint</Application>
  <PresentationFormat>Widescreen</PresentationFormat>
  <Paragraphs>84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Wingdings 3</vt:lpstr>
      <vt:lpstr>Ion</vt:lpstr>
      <vt:lpstr>FYS3820: Arbeidspraksis</vt:lpstr>
      <vt:lpstr>Solskjermingsprosjekt</vt:lpstr>
      <vt:lpstr>Feltarbeid</vt:lpstr>
      <vt:lpstr>Bildeanalyse</vt:lpstr>
      <vt:lpstr>Før/etter innstallering av solseil</vt:lpstr>
      <vt:lpstr>Fremstilling av resultater</vt:lpstr>
      <vt:lpstr>Fremstilling av resultater</vt:lpstr>
      <vt:lpstr>Refleksjoner rundt arbeidspraksis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FYS3820: Arbeidspraksis</dc:title>
  <dc:creator>Jonny Aarstad Igeh</dc:creator>
  <cp:lastModifiedBy>Jonny Aarstad Igeh</cp:lastModifiedBy>
  <cp:revision>33</cp:revision>
  <dcterms:created xsi:type="dcterms:W3CDTF">2021-11-18T09:35:25Z</dcterms:created>
  <dcterms:modified xsi:type="dcterms:W3CDTF">2021-12-15T15:36:33Z</dcterms:modified>
</cp:coreProperties>
</file>